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75" r:id="rId4"/>
    <p:sldId id="27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9999"/>
    <a:srgbClr val="33CCCC"/>
    <a:srgbClr val="ADDC7C"/>
    <a:srgbClr val="632423"/>
    <a:srgbClr val="CCCCFF"/>
    <a:srgbClr val="ADADEB"/>
    <a:srgbClr val="403152"/>
    <a:srgbClr val="244061"/>
    <a:srgbClr val="BC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5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1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2B83-6199-4633-A379-2F3F05AB7327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5A7E5-BF61-4219-89F5-72949BAD1C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02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5A7E5-BF61-4219-89F5-72949BAD1CD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16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5A7E5-BF61-4219-89F5-72949BAD1CD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01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5A7E5-BF61-4219-89F5-72949BAD1CD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49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B5A7E5-BF61-4219-89F5-72949BAD1CD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4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2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23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88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966" y="6529980"/>
            <a:ext cx="242984" cy="24298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7312" y="6534228"/>
            <a:ext cx="477204" cy="242984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BF6BF69-09A8-4A99-93E0-066193B63FE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0469293" y="6482355"/>
            <a:ext cx="732578" cy="32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8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29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9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33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0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9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36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24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9B60D-C15D-45C1-89F4-6439303A4F1C}" type="datetimeFigureOut">
              <a:rPr lang="de-DE" smtClean="0"/>
              <a:t>20.07.2022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455D8-3A44-4DEA-A15F-D28C1A136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98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174811" y="698042"/>
            <a:ext cx="2780056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Stärken</a:t>
            </a:r>
          </a:p>
        </p:txBody>
      </p:sp>
      <p:sp>
        <p:nvSpPr>
          <p:cNvPr id="17" name="Rechteck 16"/>
          <p:cNvSpPr/>
          <p:nvPr/>
        </p:nvSpPr>
        <p:spPr>
          <a:xfrm>
            <a:off x="168870" y="3828262"/>
            <a:ext cx="2773789" cy="50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Schwächen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3485622" y="704453"/>
            <a:ext cx="3600000" cy="504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Strategie-/Projektansatz o.       </a:t>
            </a:r>
            <a:b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Ergänzungen</a:t>
            </a:r>
          </a:p>
        </p:txBody>
      </p:sp>
      <p:sp>
        <p:nvSpPr>
          <p:cNvPr id="19" name="Textfeld 18"/>
          <p:cNvSpPr txBox="1"/>
          <p:nvPr/>
        </p:nvSpPr>
        <p:spPr>
          <a:xfrm rot="20806640">
            <a:off x="370530" y="584370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20" name="Textfeld 19"/>
          <p:cNvSpPr txBox="1"/>
          <p:nvPr/>
        </p:nvSpPr>
        <p:spPr>
          <a:xfrm rot="20620623">
            <a:off x="131771" y="3723691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>
                <a:sym typeface="Wingdings" panose="05000000000000000000" pitchFamily="2" charset="2"/>
              </a:rPr>
              <a:t>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3823">
            <a:off x="3523299" y="682364"/>
            <a:ext cx="518400" cy="518400"/>
          </a:xfrm>
          <a:prstGeom prst="rect">
            <a:avLst/>
          </a:prstGeom>
        </p:spPr>
      </p:pic>
      <p:sp>
        <p:nvSpPr>
          <p:cNvPr id="31" name="Abgerundetes Rechteck 30"/>
          <p:cNvSpPr/>
          <p:nvPr/>
        </p:nvSpPr>
        <p:spPr>
          <a:xfrm>
            <a:off x="1533" y="4493836"/>
            <a:ext cx="1837152" cy="497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Geburtsstarke Jahrgänge gehen in den Ruhestand</a:t>
            </a:r>
          </a:p>
        </p:txBody>
      </p:sp>
      <p:cxnSp>
        <p:nvCxnSpPr>
          <p:cNvPr id="64" name="Gerader Verbinder 10"/>
          <p:cNvCxnSpPr/>
          <p:nvPr/>
        </p:nvCxnSpPr>
        <p:spPr>
          <a:xfrm>
            <a:off x="3130690" y="924358"/>
            <a:ext cx="0" cy="5436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bgerundetes Rechteck 62">
            <a:extLst>
              <a:ext uri="{FF2B5EF4-FFF2-40B4-BE49-F238E27FC236}">
                <a16:creationId xmlns:a16="http://schemas.microsoft.com/office/drawing/2014/main" id="{113935EE-FC35-4233-AF5F-424A6C942D30}"/>
              </a:ext>
            </a:extLst>
          </p:cNvPr>
          <p:cNvSpPr/>
          <p:nvPr/>
        </p:nvSpPr>
        <p:spPr>
          <a:xfrm>
            <a:off x="3417459" y="1377509"/>
            <a:ext cx="1477814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Fokus auf Thema Förderung Inklusion und Integration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988010D9-5E63-418F-9652-099E4CB95D7F}"/>
              </a:ext>
            </a:extLst>
          </p:cNvPr>
          <p:cNvSpPr txBox="1"/>
          <p:nvPr/>
        </p:nvSpPr>
        <p:spPr>
          <a:xfrm>
            <a:off x="0" y="6581001"/>
            <a:ext cx="5057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Workshop LAG Schweinfurter Land</a:t>
            </a:r>
            <a:r>
              <a:rPr lang="de-DE" sz="1200" baseline="0" dirty="0"/>
              <a:t> </a:t>
            </a:r>
            <a:r>
              <a:rPr lang="de-DE" sz="1200" dirty="0"/>
              <a:t>LES 2023-2027  |  04.05.2022</a:t>
            </a:r>
          </a:p>
        </p:txBody>
      </p:sp>
      <p:sp>
        <p:nvSpPr>
          <p:cNvPr id="46" name="Titel 1">
            <a:extLst>
              <a:ext uri="{FF2B5EF4-FFF2-40B4-BE49-F238E27FC236}">
                <a16:creationId xmlns:a16="http://schemas.microsoft.com/office/drawing/2014/main" id="{A94718B8-F377-8D60-F9A0-0241DED30B0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98488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/>
              <a:t>Daseinsvorsorge | Sozialer Zusammenhalt | Ehrenamt und Identität</a:t>
            </a:r>
            <a:endParaRPr lang="de-DE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Abgerundetes Rechteck 62">
            <a:extLst>
              <a:ext uri="{FF2B5EF4-FFF2-40B4-BE49-F238E27FC236}">
                <a16:creationId xmlns:a16="http://schemas.microsoft.com/office/drawing/2014/main" id="{E13F63F6-E8BC-0A22-9C5F-30480DDE8C66}"/>
              </a:ext>
            </a:extLst>
          </p:cNvPr>
          <p:cNvSpPr/>
          <p:nvPr/>
        </p:nvSpPr>
        <p:spPr>
          <a:xfrm>
            <a:off x="3058982" y="2159573"/>
            <a:ext cx="1845068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Aktive und engagierte Menschen halten  / Ehrenamt </a:t>
            </a:r>
            <a:r>
              <a:rPr lang="de-DE" sz="1200" dirty="0" err="1">
                <a:solidFill>
                  <a:schemeClr val="tx1"/>
                </a:solidFill>
              </a:rPr>
              <a:t>attraktivieren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48" name="Abgerundetes Rechteck 62">
            <a:extLst>
              <a:ext uri="{FF2B5EF4-FFF2-40B4-BE49-F238E27FC236}">
                <a16:creationId xmlns:a16="http://schemas.microsoft.com/office/drawing/2014/main" id="{0933FF81-7094-E7A4-7769-DFC3174A2B6E}"/>
              </a:ext>
            </a:extLst>
          </p:cNvPr>
          <p:cNvSpPr/>
          <p:nvPr/>
        </p:nvSpPr>
        <p:spPr>
          <a:xfrm>
            <a:off x="5213068" y="4027347"/>
            <a:ext cx="1878285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Förderung autarker Energien (z.B. Bürgergenossenschaften)</a:t>
            </a:r>
          </a:p>
        </p:txBody>
      </p:sp>
      <p:sp>
        <p:nvSpPr>
          <p:cNvPr id="49" name="Abgerundetes Rechteck 62">
            <a:extLst>
              <a:ext uri="{FF2B5EF4-FFF2-40B4-BE49-F238E27FC236}">
                <a16:creationId xmlns:a16="http://schemas.microsoft.com/office/drawing/2014/main" id="{181B7D35-D8D4-6102-1571-EFE8DD40BBAB}"/>
              </a:ext>
            </a:extLst>
          </p:cNvPr>
          <p:cNvSpPr/>
          <p:nvPr/>
        </p:nvSpPr>
        <p:spPr>
          <a:xfrm>
            <a:off x="3272567" y="4573583"/>
            <a:ext cx="1878285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Qualifizierung im Bereich Digitalisierung</a:t>
            </a:r>
          </a:p>
        </p:txBody>
      </p:sp>
      <p:sp>
        <p:nvSpPr>
          <p:cNvPr id="50" name="Abgerundetes Rechteck 62">
            <a:extLst>
              <a:ext uri="{FF2B5EF4-FFF2-40B4-BE49-F238E27FC236}">
                <a16:creationId xmlns:a16="http://schemas.microsoft.com/office/drawing/2014/main" id="{63B5DBC5-985F-6671-DAA6-E2BB9EB0DDF0}"/>
              </a:ext>
            </a:extLst>
          </p:cNvPr>
          <p:cNvSpPr/>
          <p:nvPr/>
        </p:nvSpPr>
        <p:spPr>
          <a:xfrm>
            <a:off x="4967587" y="2016331"/>
            <a:ext cx="1878285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Projektbezogen Akteure finden leichter als dauerhaft bspw. in Vereinen</a:t>
            </a:r>
          </a:p>
        </p:txBody>
      </p:sp>
      <p:sp>
        <p:nvSpPr>
          <p:cNvPr id="44" name="Abgerundete rechteckige Legende 10">
            <a:extLst>
              <a:ext uri="{FF2B5EF4-FFF2-40B4-BE49-F238E27FC236}">
                <a16:creationId xmlns:a16="http://schemas.microsoft.com/office/drawing/2014/main" id="{FE884714-D35F-438A-AEA5-CA2842C8AC12}"/>
              </a:ext>
            </a:extLst>
          </p:cNvPr>
          <p:cNvSpPr/>
          <p:nvPr/>
        </p:nvSpPr>
        <p:spPr>
          <a:xfrm>
            <a:off x="6681810" y="1480122"/>
            <a:ext cx="1229837" cy="642293"/>
          </a:xfrm>
          <a:prstGeom prst="wedgeRoundRectCallout">
            <a:avLst>
              <a:gd name="adj1" fmla="val -44147"/>
              <a:gd name="adj2" fmla="val 94974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Zahl der Aktiven sinkt nicht, Zahl der Vereine steigt</a:t>
            </a:r>
          </a:p>
        </p:txBody>
      </p:sp>
      <p:sp>
        <p:nvSpPr>
          <p:cNvPr id="51" name="Abgerundetes Rechteck 62">
            <a:extLst>
              <a:ext uri="{FF2B5EF4-FFF2-40B4-BE49-F238E27FC236}">
                <a16:creationId xmlns:a16="http://schemas.microsoft.com/office/drawing/2014/main" id="{4E8F5BAD-9921-6442-6C25-51E6C91E429D}"/>
              </a:ext>
            </a:extLst>
          </p:cNvPr>
          <p:cNvSpPr/>
          <p:nvPr/>
        </p:nvSpPr>
        <p:spPr>
          <a:xfrm>
            <a:off x="7456160" y="2251854"/>
            <a:ext cx="2331829" cy="11363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Bessere Information über Möglichkeiten zur ehrenamtlichen Tätigkeit, </a:t>
            </a:r>
            <a:r>
              <a:rPr lang="de-DE" sz="1200" b="1" dirty="0">
                <a:solidFill>
                  <a:schemeClr val="tx1"/>
                </a:solidFill>
              </a:rPr>
              <a:t>Ehrenamtsbörse</a:t>
            </a:r>
            <a:r>
              <a:rPr lang="de-DE" sz="1200" dirty="0">
                <a:solidFill>
                  <a:schemeClr val="tx1"/>
                </a:solidFill>
              </a:rPr>
              <a:t>/ Freiwilligenagentur (insbesondere für Menschen über 65 Jahre)</a:t>
            </a:r>
          </a:p>
        </p:txBody>
      </p:sp>
      <p:sp>
        <p:nvSpPr>
          <p:cNvPr id="52" name="Abgerundete rechteckige Legende 10">
            <a:extLst>
              <a:ext uri="{FF2B5EF4-FFF2-40B4-BE49-F238E27FC236}">
                <a16:creationId xmlns:a16="http://schemas.microsoft.com/office/drawing/2014/main" id="{899EBD70-2FA5-4F98-8F29-7243E06FB02F}"/>
              </a:ext>
            </a:extLst>
          </p:cNvPr>
          <p:cNvSpPr/>
          <p:nvPr/>
        </p:nvSpPr>
        <p:spPr>
          <a:xfrm>
            <a:off x="8682768" y="1633551"/>
            <a:ext cx="1097658" cy="455008"/>
          </a:xfrm>
          <a:prstGeom prst="wedgeRoundRectCallout">
            <a:avLst>
              <a:gd name="adj1" fmla="val -44147"/>
              <a:gd name="adj2" fmla="val 94974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Großes Potenzial vorhanden</a:t>
            </a:r>
          </a:p>
        </p:txBody>
      </p:sp>
      <p:sp>
        <p:nvSpPr>
          <p:cNvPr id="53" name="Abgerundete rechteckige Legende 10">
            <a:extLst>
              <a:ext uri="{FF2B5EF4-FFF2-40B4-BE49-F238E27FC236}">
                <a16:creationId xmlns:a16="http://schemas.microsoft.com/office/drawing/2014/main" id="{11E81D07-3C03-3AAE-12C0-B7A89D6B9732}"/>
              </a:ext>
            </a:extLst>
          </p:cNvPr>
          <p:cNvSpPr/>
          <p:nvPr/>
        </p:nvSpPr>
        <p:spPr>
          <a:xfrm>
            <a:off x="9575411" y="1846456"/>
            <a:ext cx="1210339" cy="455008"/>
          </a:xfrm>
          <a:prstGeom prst="wedgeRoundRectCallout">
            <a:avLst>
              <a:gd name="adj1" fmla="val -44147"/>
              <a:gd name="adj2" fmla="val 94974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Präsenz nach außen verstärken</a:t>
            </a:r>
          </a:p>
        </p:txBody>
      </p:sp>
      <p:sp>
        <p:nvSpPr>
          <p:cNvPr id="54" name="Abgerundetes Rechteck 62">
            <a:extLst>
              <a:ext uri="{FF2B5EF4-FFF2-40B4-BE49-F238E27FC236}">
                <a16:creationId xmlns:a16="http://schemas.microsoft.com/office/drawing/2014/main" id="{51B058F0-A1D1-7A81-1AEB-0E5C1E7C3CBF}"/>
              </a:ext>
            </a:extLst>
          </p:cNvPr>
          <p:cNvSpPr/>
          <p:nvPr/>
        </p:nvSpPr>
        <p:spPr>
          <a:xfrm>
            <a:off x="3458119" y="5137245"/>
            <a:ext cx="2180488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Stärkung und Unterstützung von Feuerwehr sowie anderen Einsatzkräften</a:t>
            </a:r>
          </a:p>
        </p:txBody>
      </p:sp>
      <p:sp>
        <p:nvSpPr>
          <p:cNvPr id="55" name="Abgerundete rechteckige Legende 10">
            <a:extLst>
              <a:ext uri="{FF2B5EF4-FFF2-40B4-BE49-F238E27FC236}">
                <a16:creationId xmlns:a16="http://schemas.microsoft.com/office/drawing/2014/main" id="{5DBCD5A2-8C56-5F09-A314-7F79CBB05B28}"/>
              </a:ext>
            </a:extLst>
          </p:cNvPr>
          <p:cNvSpPr/>
          <p:nvPr/>
        </p:nvSpPr>
        <p:spPr>
          <a:xfrm>
            <a:off x="5638607" y="5184536"/>
            <a:ext cx="2331829" cy="1016864"/>
          </a:xfrm>
          <a:prstGeom prst="wedgeRoundRectCallout">
            <a:avLst>
              <a:gd name="adj1" fmla="val -71016"/>
              <a:gd name="adj2" fmla="val 255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Familien von Einsatzkräften sind ebenfalls betroffen – Schaffung von Mehrwert für Einsatzkräfte (z.B. expliziter Schutz für Familien); Versorgungssicherheit für Familie</a:t>
            </a:r>
          </a:p>
        </p:txBody>
      </p:sp>
      <p:sp>
        <p:nvSpPr>
          <p:cNvPr id="57" name="Abgerundetes Rechteck 62">
            <a:extLst>
              <a:ext uri="{FF2B5EF4-FFF2-40B4-BE49-F238E27FC236}">
                <a16:creationId xmlns:a16="http://schemas.microsoft.com/office/drawing/2014/main" id="{F7A2B7F8-6A91-A032-1E9D-A15678FAC5B0}"/>
              </a:ext>
            </a:extLst>
          </p:cNvPr>
          <p:cNvSpPr/>
          <p:nvPr/>
        </p:nvSpPr>
        <p:spPr>
          <a:xfrm>
            <a:off x="3300948" y="5915239"/>
            <a:ext cx="2331827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Langfristige Bindung von Ehrenamtlichen durch gewisse Vorteile (z.B. bei Baulandvergabe)</a:t>
            </a:r>
          </a:p>
        </p:txBody>
      </p:sp>
      <p:sp>
        <p:nvSpPr>
          <p:cNvPr id="58" name="Abgerundete rechteckige Legende 10">
            <a:extLst>
              <a:ext uri="{FF2B5EF4-FFF2-40B4-BE49-F238E27FC236}">
                <a16:creationId xmlns:a16="http://schemas.microsoft.com/office/drawing/2014/main" id="{C5B48907-7700-20A6-D1C3-894DD9DE62FC}"/>
              </a:ext>
            </a:extLst>
          </p:cNvPr>
          <p:cNvSpPr/>
          <p:nvPr/>
        </p:nvSpPr>
        <p:spPr>
          <a:xfrm>
            <a:off x="3510158" y="2877186"/>
            <a:ext cx="2132504" cy="455008"/>
          </a:xfrm>
          <a:prstGeom prst="wedgeRoundRectCallout">
            <a:avLst>
              <a:gd name="adj1" fmla="val 8505"/>
              <a:gd name="adj2" fmla="val -77460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Partizipation bereits in jungen Jahren fördern ist notwendig</a:t>
            </a:r>
          </a:p>
        </p:txBody>
      </p:sp>
      <p:sp>
        <p:nvSpPr>
          <p:cNvPr id="60" name="Abgerundete rechteckige Legende 10">
            <a:extLst>
              <a:ext uri="{FF2B5EF4-FFF2-40B4-BE49-F238E27FC236}">
                <a16:creationId xmlns:a16="http://schemas.microsoft.com/office/drawing/2014/main" id="{51FF9A60-8790-C4C1-98F3-D28DA90026FC}"/>
              </a:ext>
            </a:extLst>
          </p:cNvPr>
          <p:cNvSpPr/>
          <p:nvPr/>
        </p:nvSpPr>
        <p:spPr>
          <a:xfrm>
            <a:off x="5374042" y="2858483"/>
            <a:ext cx="1878285" cy="642293"/>
          </a:xfrm>
          <a:prstGeom prst="wedgeRoundRectCallout">
            <a:avLst>
              <a:gd name="adj1" fmla="val -57670"/>
              <a:gd name="adj2" fmla="val -6527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Unterstützung Ehrenamt wird in Standortmarktkampagne aufgenommen</a:t>
            </a:r>
          </a:p>
        </p:txBody>
      </p:sp>
      <p:sp>
        <p:nvSpPr>
          <p:cNvPr id="61" name="Abgerundetes Rechteck 30">
            <a:extLst>
              <a:ext uri="{FF2B5EF4-FFF2-40B4-BE49-F238E27FC236}">
                <a16:creationId xmlns:a16="http://schemas.microsoft.com/office/drawing/2014/main" id="{DEB296E4-29D8-4CC1-A2A8-533E64D8B4D5}"/>
              </a:ext>
            </a:extLst>
          </p:cNvPr>
          <p:cNvSpPr/>
          <p:nvPr/>
        </p:nvSpPr>
        <p:spPr>
          <a:xfrm>
            <a:off x="66523" y="1441378"/>
            <a:ext cx="1837152" cy="7106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Großes ehrenamtliches Engagement bereits vorhanden</a:t>
            </a:r>
          </a:p>
        </p:txBody>
      </p:sp>
      <p:sp>
        <p:nvSpPr>
          <p:cNvPr id="62" name="Abgerundete rechteckige Legende 10">
            <a:extLst>
              <a:ext uri="{FF2B5EF4-FFF2-40B4-BE49-F238E27FC236}">
                <a16:creationId xmlns:a16="http://schemas.microsoft.com/office/drawing/2014/main" id="{BC4155BB-7E25-6668-4321-CC38E8D56C28}"/>
              </a:ext>
            </a:extLst>
          </p:cNvPr>
          <p:cNvSpPr/>
          <p:nvPr/>
        </p:nvSpPr>
        <p:spPr>
          <a:xfrm>
            <a:off x="6097193" y="3510204"/>
            <a:ext cx="1210339" cy="455008"/>
          </a:xfrm>
          <a:prstGeom prst="wedgeRoundRectCallout">
            <a:avLst>
              <a:gd name="adj1" fmla="val -2875"/>
              <a:gd name="adj2" fmla="val -83660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Bürokratisierung des Ehrenamtes</a:t>
            </a:r>
          </a:p>
        </p:txBody>
      </p:sp>
      <p:sp>
        <p:nvSpPr>
          <p:cNvPr id="63" name="Abgerundetes Rechteck 62">
            <a:extLst>
              <a:ext uri="{FF2B5EF4-FFF2-40B4-BE49-F238E27FC236}">
                <a16:creationId xmlns:a16="http://schemas.microsoft.com/office/drawing/2014/main" id="{EF30FD97-3C68-CA0C-2B2D-C3020F17E869}"/>
              </a:ext>
            </a:extLst>
          </p:cNvPr>
          <p:cNvSpPr/>
          <p:nvPr/>
        </p:nvSpPr>
        <p:spPr>
          <a:xfrm>
            <a:off x="7269823" y="3448069"/>
            <a:ext cx="2825890" cy="9235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b="1" dirty="0">
                <a:solidFill>
                  <a:schemeClr val="tx1"/>
                </a:solidFill>
              </a:rPr>
              <a:t>Differenzierung</a:t>
            </a:r>
            <a:r>
              <a:rPr lang="de-DE" sz="1200" dirty="0">
                <a:solidFill>
                  <a:schemeClr val="tx1"/>
                </a:solidFill>
              </a:rPr>
              <a:t> zw. Ehrenamt welches benötigt wird, um die Daseinsvorsorge (z.B. Feuerwehr) zu gewährleisten und Traditionsvereinen (z.B. Schützenverein)</a:t>
            </a:r>
          </a:p>
        </p:txBody>
      </p:sp>
      <p:sp>
        <p:nvSpPr>
          <p:cNvPr id="65" name="Abgerundetes Rechteck 62">
            <a:extLst>
              <a:ext uri="{FF2B5EF4-FFF2-40B4-BE49-F238E27FC236}">
                <a16:creationId xmlns:a16="http://schemas.microsoft.com/office/drawing/2014/main" id="{648C34A0-F7B7-B3D0-9ACA-D2D3D0D3FAE0}"/>
              </a:ext>
            </a:extLst>
          </p:cNvPr>
          <p:cNvSpPr/>
          <p:nvPr/>
        </p:nvSpPr>
        <p:spPr>
          <a:xfrm>
            <a:off x="8132311" y="4664979"/>
            <a:ext cx="2331827" cy="9235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Nachmittagsbetreuung muss durch Ehrenamtliche übernommen  werden </a:t>
            </a:r>
            <a:r>
              <a:rPr lang="de-DE" sz="1200" dirty="0">
                <a:solidFill>
                  <a:schemeClr val="tx1"/>
                </a:solidFill>
                <a:sym typeface="Wingdings" panose="05000000000000000000" pitchFamily="2" charset="2"/>
              </a:rPr>
              <a:t> wie kann dies künftig gestemmt werden?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6" name="Abgerundetes Rechteck 62">
            <a:extLst>
              <a:ext uri="{FF2B5EF4-FFF2-40B4-BE49-F238E27FC236}">
                <a16:creationId xmlns:a16="http://schemas.microsoft.com/office/drawing/2014/main" id="{A7676D76-A65C-4DB0-EF10-9003682B9A35}"/>
              </a:ext>
            </a:extLst>
          </p:cNvPr>
          <p:cNvSpPr/>
          <p:nvPr/>
        </p:nvSpPr>
        <p:spPr>
          <a:xfrm>
            <a:off x="8132311" y="5881889"/>
            <a:ext cx="2636052" cy="9235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Barrierefreiheit (z.B. </a:t>
            </a:r>
            <a:r>
              <a:rPr lang="de-DE" sz="1200" b="1" dirty="0">
                <a:solidFill>
                  <a:schemeClr val="tx1"/>
                </a:solidFill>
              </a:rPr>
              <a:t>baulich </a:t>
            </a:r>
            <a:r>
              <a:rPr lang="de-DE" sz="1200" dirty="0">
                <a:solidFill>
                  <a:schemeClr val="tx1"/>
                </a:solidFill>
              </a:rPr>
              <a:t>(Umbau von Wohngebäuden) sowie Verwaltungs</a:t>
            </a:r>
            <a:r>
              <a:rPr lang="de-DE" sz="1200" b="1" dirty="0">
                <a:solidFill>
                  <a:schemeClr val="tx1"/>
                </a:solidFill>
              </a:rPr>
              <a:t>angebote</a:t>
            </a:r>
            <a:r>
              <a:rPr lang="de-DE" sz="1200" dirty="0">
                <a:solidFill>
                  <a:schemeClr val="tx1"/>
                </a:solidFill>
              </a:rPr>
              <a:t> (leichte Sprache bei Flyern, Formularen, etc.)</a:t>
            </a:r>
          </a:p>
        </p:txBody>
      </p:sp>
      <p:sp>
        <p:nvSpPr>
          <p:cNvPr id="67" name="Abgerundete rechteckige Legende 10">
            <a:extLst>
              <a:ext uri="{FF2B5EF4-FFF2-40B4-BE49-F238E27FC236}">
                <a16:creationId xmlns:a16="http://schemas.microsoft.com/office/drawing/2014/main" id="{6626C779-C852-0F0A-DB57-E2082119D283}"/>
              </a:ext>
            </a:extLst>
          </p:cNvPr>
          <p:cNvSpPr/>
          <p:nvPr/>
        </p:nvSpPr>
        <p:spPr>
          <a:xfrm>
            <a:off x="10658115" y="5799298"/>
            <a:ext cx="1432285" cy="642293"/>
          </a:xfrm>
          <a:prstGeom prst="wedgeRoundRectCallout">
            <a:avLst>
              <a:gd name="adj1" fmla="val -55850"/>
              <a:gd name="adj2" fmla="val 75201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Integrationsprojekte / Integrationsleitbild auf </a:t>
            </a:r>
            <a:r>
              <a:rPr lang="de-DE" sz="1100" i="1" dirty="0" err="1">
                <a:solidFill>
                  <a:schemeClr val="tx1"/>
                </a:solidFill>
              </a:rPr>
              <a:t>Lkr</a:t>
            </a:r>
            <a:r>
              <a:rPr lang="de-DE" sz="1100" i="1" dirty="0">
                <a:solidFill>
                  <a:schemeClr val="tx1"/>
                </a:solidFill>
              </a:rPr>
              <a:t>.-Ebene</a:t>
            </a:r>
          </a:p>
        </p:txBody>
      </p:sp>
      <p:sp>
        <p:nvSpPr>
          <p:cNvPr id="68" name="Abgerundetes Rechteck 62">
            <a:extLst>
              <a:ext uri="{FF2B5EF4-FFF2-40B4-BE49-F238E27FC236}">
                <a16:creationId xmlns:a16="http://schemas.microsoft.com/office/drawing/2014/main" id="{0A9C3A8A-024A-3CDA-973E-5DE0224BA03C}"/>
              </a:ext>
            </a:extLst>
          </p:cNvPr>
          <p:cNvSpPr/>
          <p:nvPr/>
        </p:nvSpPr>
        <p:spPr>
          <a:xfrm>
            <a:off x="7456162" y="625022"/>
            <a:ext cx="2331827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Schaffung/Gestaltung/Förderung von generationenübergreifenden Begegnungsmöglichkeiten</a:t>
            </a:r>
          </a:p>
        </p:txBody>
      </p:sp>
      <p:sp>
        <p:nvSpPr>
          <p:cNvPr id="69" name="Abgerundetes Rechteck 62">
            <a:extLst>
              <a:ext uri="{FF2B5EF4-FFF2-40B4-BE49-F238E27FC236}">
                <a16:creationId xmlns:a16="http://schemas.microsoft.com/office/drawing/2014/main" id="{EFD6240A-5088-D730-ACE7-7C42D1B3EEF1}"/>
              </a:ext>
            </a:extLst>
          </p:cNvPr>
          <p:cNvSpPr/>
          <p:nvPr/>
        </p:nvSpPr>
        <p:spPr>
          <a:xfrm>
            <a:off x="3151610" y="3350897"/>
            <a:ext cx="2040538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b="1" dirty="0">
                <a:solidFill>
                  <a:schemeClr val="tx1"/>
                </a:solidFill>
              </a:rPr>
              <a:t>Zielgruppenorientierte </a:t>
            </a:r>
            <a:r>
              <a:rPr lang="de-DE" sz="1200" dirty="0">
                <a:solidFill>
                  <a:schemeClr val="tx1"/>
                </a:solidFill>
              </a:rPr>
              <a:t>Partizipation</a:t>
            </a:r>
          </a:p>
        </p:txBody>
      </p:sp>
      <p:sp>
        <p:nvSpPr>
          <p:cNvPr id="70" name="Abgerundete rechteckige Legende 10">
            <a:extLst>
              <a:ext uri="{FF2B5EF4-FFF2-40B4-BE49-F238E27FC236}">
                <a16:creationId xmlns:a16="http://schemas.microsoft.com/office/drawing/2014/main" id="{E6876167-B8DC-D544-756E-604AFEE17CF9}"/>
              </a:ext>
            </a:extLst>
          </p:cNvPr>
          <p:cNvSpPr/>
          <p:nvPr/>
        </p:nvSpPr>
        <p:spPr>
          <a:xfrm>
            <a:off x="3004875" y="3888224"/>
            <a:ext cx="2132503" cy="642293"/>
          </a:xfrm>
          <a:prstGeom prst="wedgeRoundRectCallout">
            <a:avLst>
              <a:gd name="adj1" fmla="val -23880"/>
              <a:gd name="adj2" fmla="val -87848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Insbesondere bei jungen Menschen kleinräumige/ortsspezifische Partizipation notwendig</a:t>
            </a:r>
          </a:p>
        </p:txBody>
      </p:sp>
      <p:sp>
        <p:nvSpPr>
          <p:cNvPr id="71" name="Abgerundetes Rechteck 62">
            <a:extLst>
              <a:ext uri="{FF2B5EF4-FFF2-40B4-BE49-F238E27FC236}">
                <a16:creationId xmlns:a16="http://schemas.microsoft.com/office/drawing/2014/main" id="{D0647283-BB1D-198E-59A0-39C76B7D11D1}"/>
              </a:ext>
            </a:extLst>
          </p:cNvPr>
          <p:cNvSpPr/>
          <p:nvPr/>
        </p:nvSpPr>
        <p:spPr>
          <a:xfrm>
            <a:off x="10113209" y="2429682"/>
            <a:ext cx="2025902" cy="11325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Stärkung der Demokratie </a:t>
            </a:r>
            <a:r>
              <a:rPr lang="de-DE" sz="1100" dirty="0">
                <a:solidFill>
                  <a:schemeClr val="tx1"/>
                </a:solidFill>
              </a:rPr>
              <a:t>(ca. 25% Menschen mit Migrationshintergrund, jedoch sind diese politisch kaum vertreten)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5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 txBox="1">
            <a:spLocks/>
          </p:cNvSpPr>
          <p:nvPr/>
        </p:nvSpPr>
        <p:spPr>
          <a:xfrm>
            <a:off x="0" y="0"/>
            <a:ext cx="12192000" cy="598488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/>
              <a:t>Daseinsvorsorge | Sozialer Zusammenhalt | Ehrenamt und Identität</a:t>
            </a:r>
            <a:endParaRPr lang="de-DE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174811" y="698042"/>
            <a:ext cx="3600000" cy="504000"/>
          </a:xfrm>
          <a:prstGeom prst="rect">
            <a:avLst/>
          </a:prstGeom>
          <a:solidFill>
            <a:srgbClr val="FF9999"/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Verwundbarkeit</a:t>
            </a:r>
          </a:p>
        </p:txBody>
      </p:sp>
      <p:sp>
        <p:nvSpPr>
          <p:cNvPr id="66" name="Gewitterblitz 65"/>
          <p:cNvSpPr/>
          <p:nvPr/>
        </p:nvSpPr>
        <p:spPr>
          <a:xfrm>
            <a:off x="272553" y="702079"/>
            <a:ext cx="463862" cy="475595"/>
          </a:xfrm>
          <a:prstGeom prst="lightningBol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8409033" y="715984"/>
            <a:ext cx="3600000" cy="504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Querschnittaspekte</a:t>
            </a:r>
          </a:p>
        </p:txBody>
      </p:sp>
      <p:cxnSp>
        <p:nvCxnSpPr>
          <p:cNvPr id="79" name="Gerader Verbinder 10"/>
          <p:cNvCxnSpPr/>
          <p:nvPr/>
        </p:nvCxnSpPr>
        <p:spPr>
          <a:xfrm>
            <a:off x="6116654" y="847474"/>
            <a:ext cx="0" cy="5436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0778D87C-F1F4-493B-5CE9-377F773EE971}"/>
              </a:ext>
            </a:extLst>
          </p:cNvPr>
          <p:cNvSpPr txBox="1"/>
          <p:nvPr/>
        </p:nvSpPr>
        <p:spPr>
          <a:xfrm>
            <a:off x="0" y="6581001"/>
            <a:ext cx="5057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Workshop LAG Schweinfurter Land</a:t>
            </a:r>
            <a:r>
              <a:rPr lang="de-DE" sz="1200" baseline="0" dirty="0"/>
              <a:t> </a:t>
            </a:r>
            <a:r>
              <a:rPr lang="de-DE" sz="1200" dirty="0"/>
              <a:t>LES 2023-2027  |  04.05.2022</a:t>
            </a:r>
          </a:p>
        </p:txBody>
      </p:sp>
      <p:sp>
        <p:nvSpPr>
          <p:cNvPr id="24" name="Abgerundetes Rechteck 62">
            <a:extLst>
              <a:ext uri="{FF2B5EF4-FFF2-40B4-BE49-F238E27FC236}">
                <a16:creationId xmlns:a16="http://schemas.microsoft.com/office/drawing/2014/main" id="{31BFBF39-EFCB-547A-2956-AE4EC7E81E79}"/>
              </a:ext>
            </a:extLst>
          </p:cNvPr>
          <p:cNvSpPr/>
          <p:nvPr/>
        </p:nvSpPr>
        <p:spPr>
          <a:xfrm>
            <a:off x="6294282" y="1945151"/>
            <a:ext cx="1878285" cy="28503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Bürgergenossenschaften</a:t>
            </a:r>
          </a:p>
        </p:txBody>
      </p:sp>
      <p:sp>
        <p:nvSpPr>
          <p:cNvPr id="27" name="Abgerundetes Rechteck 62">
            <a:extLst>
              <a:ext uri="{FF2B5EF4-FFF2-40B4-BE49-F238E27FC236}">
                <a16:creationId xmlns:a16="http://schemas.microsoft.com/office/drawing/2014/main" id="{4C21D264-8C15-0F31-CA3A-C3267498BA77}"/>
              </a:ext>
            </a:extLst>
          </p:cNvPr>
          <p:cNvSpPr/>
          <p:nvPr/>
        </p:nvSpPr>
        <p:spPr>
          <a:xfrm>
            <a:off x="6264691" y="2413815"/>
            <a:ext cx="1878285" cy="28503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Klimaschutz</a:t>
            </a:r>
          </a:p>
        </p:txBody>
      </p:sp>
      <p:sp>
        <p:nvSpPr>
          <p:cNvPr id="28" name="Abgerundetes Rechteck 62">
            <a:extLst>
              <a:ext uri="{FF2B5EF4-FFF2-40B4-BE49-F238E27FC236}">
                <a16:creationId xmlns:a16="http://schemas.microsoft.com/office/drawing/2014/main" id="{8648283E-5F91-35EB-548F-6A885B5A1F59}"/>
              </a:ext>
            </a:extLst>
          </p:cNvPr>
          <p:cNvSpPr/>
          <p:nvPr/>
        </p:nvSpPr>
        <p:spPr>
          <a:xfrm>
            <a:off x="185726" y="1580271"/>
            <a:ext cx="1878285" cy="494097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Schleichende Reduzierung von Angeboten </a:t>
            </a:r>
          </a:p>
        </p:txBody>
      </p:sp>
    </p:spTree>
    <p:extLst>
      <p:ext uri="{BB962C8B-B14F-4D97-AF65-F5344CB8AC3E}">
        <p14:creationId xmlns:p14="http://schemas.microsoft.com/office/powerpoint/2010/main" val="15128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bgerundete rechteckige Legende 10"/>
          <p:cNvSpPr/>
          <p:nvPr/>
        </p:nvSpPr>
        <p:spPr>
          <a:xfrm>
            <a:off x="9625844" y="6194133"/>
            <a:ext cx="1868062" cy="642293"/>
          </a:xfrm>
          <a:prstGeom prst="wedgeRoundRectCallout">
            <a:avLst>
              <a:gd name="adj1" fmla="val -50832"/>
              <a:gd name="adj2" fmla="val -1531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Warum wurde EZ1/HZ1 nicht umgesetzt? --&gt; Es wurde kein Projektträger gefunden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174811" y="698042"/>
            <a:ext cx="3186904" cy="504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Stärken</a:t>
            </a:r>
          </a:p>
        </p:txBody>
      </p:sp>
      <p:sp>
        <p:nvSpPr>
          <p:cNvPr id="17" name="Rechteck 16"/>
          <p:cNvSpPr/>
          <p:nvPr/>
        </p:nvSpPr>
        <p:spPr>
          <a:xfrm>
            <a:off x="3758055" y="698042"/>
            <a:ext cx="3600000" cy="504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Schwächen</a:t>
            </a:r>
          </a:p>
        </p:txBody>
      </p:sp>
      <p:sp>
        <p:nvSpPr>
          <p:cNvPr id="18" name="Rechteck 17"/>
          <p:cNvSpPr/>
          <p:nvPr/>
        </p:nvSpPr>
        <p:spPr>
          <a:xfrm>
            <a:off x="7754395" y="698042"/>
            <a:ext cx="4313034" cy="504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Strategie-/Projektansatz o.       </a:t>
            </a:r>
            <a:b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Ergänzungen</a:t>
            </a:r>
          </a:p>
        </p:txBody>
      </p:sp>
      <p:sp>
        <p:nvSpPr>
          <p:cNvPr id="19" name="Textfeld 18"/>
          <p:cNvSpPr txBox="1"/>
          <p:nvPr/>
        </p:nvSpPr>
        <p:spPr>
          <a:xfrm rot="20806640">
            <a:off x="370530" y="584370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</a:p>
        </p:txBody>
      </p:sp>
      <p:sp>
        <p:nvSpPr>
          <p:cNvPr id="20" name="Textfeld 19"/>
          <p:cNvSpPr txBox="1"/>
          <p:nvPr/>
        </p:nvSpPr>
        <p:spPr>
          <a:xfrm rot="20620623">
            <a:off x="3951916" y="577936"/>
            <a:ext cx="660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dirty="0">
                <a:sym typeface="Wingdings" panose="05000000000000000000" pitchFamily="2" charset="2"/>
              </a:rPr>
              <a:t>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3823">
            <a:off x="7873627" y="640504"/>
            <a:ext cx="518400" cy="518400"/>
          </a:xfrm>
          <a:prstGeom prst="rect">
            <a:avLst/>
          </a:prstGeom>
        </p:spPr>
      </p:pic>
      <p:sp>
        <p:nvSpPr>
          <p:cNvPr id="22" name="Titel 1"/>
          <p:cNvSpPr txBox="1">
            <a:spLocks/>
          </p:cNvSpPr>
          <p:nvPr/>
        </p:nvSpPr>
        <p:spPr>
          <a:xfrm>
            <a:off x="0" y="0"/>
            <a:ext cx="12192000" cy="598488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/>
              <a:t>Daseinsvorsorge | Sozialer Zusammenhalt | Ehrenamt und Identität</a:t>
            </a:r>
            <a:endParaRPr lang="de-DE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Abgerundetes Rechteck 59"/>
          <p:cNvSpPr/>
          <p:nvPr/>
        </p:nvSpPr>
        <p:spPr>
          <a:xfrm>
            <a:off x="24105" y="2675657"/>
            <a:ext cx="1174888" cy="7106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Zusammenhalt vorhanden (vgl. Ukraine-Krieg)</a:t>
            </a:r>
          </a:p>
        </p:txBody>
      </p:sp>
      <p:sp>
        <p:nvSpPr>
          <p:cNvPr id="61" name="Abgerundetes Rechteck 60"/>
          <p:cNvSpPr/>
          <p:nvPr/>
        </p:nvSpPr>
        <p:spPr>
          <a:xfrm>
            <a:off x="7638113" y="1322281"/>
            <a:ext cx="1661362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Bevölkerungsanlaufstelle für Unterstützung</a:t>
            </a:r>
          </a:p>
        </p:txBody>
      </p:sp>
      <p:sp>
        <p:nvSpPr>
          <p:cNvPr id="62" name="Abgerundetes Rechteck 61"/>
          <p:cNvSpPr/>
          <p:nvPr/>
        </p:nvSpPr>
        <p:spPr>
          <a:xfrm>
            <a:off x="3608221" y="1287289"/>
            <a:ext cx="1395950" cy="9235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Daseinsvorsorge kann nicht nur von ehrenamtlichen gestemmt werden</a:t>
            </a:r>
          </a:p>
        </p:txBody>
      </p:sp>
      <p:cxnSp>
        <p:nvCxnSpPr>
          <p:cNvPr id="65" name="Gerader Verbinder 10"/>
          <p:cNvCxnSpPr/>
          <p:nvPr/>
        </p:nvCxnSpPr>
        <p:spPr>
          <a:xfrm>
            <a:off x="3484968" y="930685"/>
            <a:ext cx="0" cy="5436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r Verbinder 11"/>
          <p:cNvCxnSpPr/>
          <p:nvPr/>
        </p:nvCxnSpPr>
        <p:spPr>
          <a:xfrm>
            <a:off x="7531670" y="927182"/>
            <a:ext cx="0" cy="5436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Abgerundetes Rechteck 59">
            <a:extLst>
              <a:ext uri="{FF2B5EF4-FFF2-40B4-BE49-F238E27FC236}">
                <a16:creationId xmlns:a16="http://schemas.microsoft.com/office/drawing/2014/main" id="{EC7ABE84-2D1A-49E3-82FE-C4782060D5F1}"/>
              </a:ext>
            </a:extLst>
          </p:cNvPr>
          <p:cNvSpPr/>
          <p:nvPr/>
        </p:nvSpPr>
        <p:spPr>
          <a:xfrm>
            <a:off x="-10893" y="2124736"/>
            <a:ext cx="1174888" cy="4978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Netzwerke vorhanden</a:t>
            </a:r>
          </a:p>
        </p:txBody>
      </p:sp>
      <p:sp>
        <p:nvSpPr>
          <p:cNvPr id="64" name="Abgerundetes Rechteck 59">
            <a:extLst>
              <a:ext uri="{FF2B5EF4-FFF2-40B4-BE49-F238E27FC236}">
                <a16:creationId xmlns:a16="http://schemas.microsoft.com/office/drawing/2014/main" id="{D37AFBFF-C40F-4A3E-B22B-BEDB455374B5}"/>
              </a:ext>
            </a:extLst>
          </p:cNvPr>
          <p:cNvSpPr/>
          <p:nvPr/>
        </p:nvSpPr>
        <p:spPr>
          <a:xfrm>
            <a:off x="1299662" y="1911911"/>
            <a:ext cx="1751390" cy="92350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Konzeptansätze (Bildungsregion, Gesundheitsregion), Datensätze vorhanden</a:t>
            </a:r>
          </a:p>
        </p:txBody>
      </p:sp>
      <p:sp>
        <p:nvSpPr>
          <p:cNvPr id="67" name="Abgerundetes Rechteck 60">
            <a:extLst>
              <a:ext uri="{FF2B5EF4-FFF2-40B4-BE49-F238E27FC236}">
                <a16:creationId xmlns:a16="http://schemas.microsoft.com/office/drawing/2014/main" id="{07B9C43D-9F7E-4354-8720-093A1BA20130}"/>
              </a:ext>
            </a:extLst>
          </p:cNvPr>
          <p:cNvSpPr/>
          <p:nvPr/>
        </p:nvSpPr>
        <p:spPr>
          <a:xfrm>
            <a:off x="9856083" y="2487406"/>
            <a:ext cx="1868062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Gezielter, interaktiver und interdisziplinärer Austausch</a:t>
            </a:r>
          </a:p>
        </p:txBody>
      </p:sp>
      <p:sp>
        <p:nvSpPr>
          <p:cNvPr id="68" name="Abgerundetes Rechteck 60">
            <a:extLst>
              <a:ext uri="{FF2B5EF4-FFF2-40B4-BE49-F238E27FC236}">
                <a16:creationId xmlns:a16="http://schemas.microsoft.com/office/drawing/2014/main" id="{2ED09984-BB16-4BC1-BF14-30775400F89C}"/>
              </a:ext>
            </a:extLst>
          </p:cNvPr>
          <p:cNvSpPr/>
          <p:nvPr/>
        </p:nvSpPr>
        <p:spPr>
          <a:xfrm>
            <a:off x="9286233" y="1906818"/>
            <a:ext cx="1704224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Arbeitskreise bilden bzw. Zuständigkeiten klären</a:t>
            </a:r>
          </a:p>
        </p:txBody>
      </p:sp>
      <p:sp>
        <p:nvSpPr>
          <p:cNvPr id="69" name="Abgerundetes Rechteck 60">
            <a:extLst>
              <a:ext uri="{FF2B5EF4-FFF2-40B4-BE49-F238E27FC236}">
                <a16:creationId xmlns:a16="http://schemas.microsoft.com/office/drawing/2014/main" id="{B03E3868-6827-4083-B713-C0FC2BB7D72D}"/>
              </a:ext>
            </a:extLst>
          </p:cNvPr>
          <p:cNvSpPr/>
          <p:nvPr/>
        </p:nvSpPr>
        <p:spPr>
          <a:xfrm>
            <a:off x="11043813" y="1335342"/>
            <a:ext cx="1135033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Einführung Sozialplanung</a:t>
            </a:r>
          </a:p>
        </p:txBody>
      </p:sp>
      <p:sp>
        <p:nvSpPr>
          <p:cNvPr id="70" name="Abgerundetes Rechteck 60">
            <a:extLst>
              <a:ext uri="{FF2B5EF4-FFF2-40B4-BE49-F238E27FC236}">
                <a16:creationId xmlns:a16="http://schemas.microsoft.com/office/drawing/2014/main" id="{F50A9E3F-5F59-45A1-A3DD-2EDBAE2BB9CC}"/>
              </a:ext>
            </a:extLst>
          </p:cNvPr>
          <p:cNvSpPr/>
          <p:nvPr/>
        </p:nvSpPr>
        <p:spPr>
          <a:xfrm>
            <a:off x="7646824" y="1899665"/>
            <a:ext cx="1404047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Daseinsvorsorge professionalisieren</a:t>
            </a:r>
          </a:p>
        </p:txBody>
      </p:sp>
      <p:sp>
        <p:nvSpPr>
          <p:cNvPr id="13" name="Abgerundete rechteckige Legende 12"/>
          <p:cNvSpPr/>
          <p:nvPr/>
        </p:nvSpPr>
        <p:spPr>
          <a:xfrm>
            <a:off x="9379793" y="1232396"/>
            <a:ext cx="1635422" cy="591216"/>
          </a:xfrm>
          <a:prstGeom prst="wedgeRoundRectCallout">
            <a:avLst>
              <a:gd name="adj1" fmla="val -62579"/>
              <a:gd name="adj2" fmla="val 2115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000" i="1" dirty="0">
                <a:solidFill>
                  <a:schemeClr val="tx1"/>
                </a:solidFill>
              </a:rPr>
              <a:t>Werkzeugkasten zur Kommunikation mit Bev. in Notfallsituationen notwendig</a:t>
            </a:r>
          </a:p>
        </p:txBody>
      </p:sp>
      <p:sp>
        <p:nvSpPr>
          <p:cNvPr id="71" name="Abgerundetes Rechteck 60">
            <a:extLst>
              <a:ext uri="{FF2B5EF4-FFF2-40B4-BE49-F238E27FC236}">
                <a16:creationId xmlns:a16="http://schemas.microsoft.com/office/drawing/2014/main" id="{BE124D1E-4F93-4137-A628-80727434F4EB}"/>
              </a:ext>
            </a:extLst>
          </p:cNvPr>
          <p:cNvSpPr/>
          <p:nvPr/>
        </p:nvSpPr>
        <p:spPr>
          <a:xfrm>
            <a:off x="9852172" y="3074684"/>
            <a:ext cx="1868062" cy="2850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Akteure zusammenbringen</a:t>
            </a:r>
          </a:p>
        </p:txBody>
      </p:sp>
      <p:sp>
        <p:nvSpPr>
          <p:cNvPr id="72" name="Abgerundete rechteckige Legende 10">
            <a:extLst>
              <a:ext uri="{FF2B5EF4-FFF2-40B4-BE49-F238E27FC236}">
                <a16:creationId xmlns:a16="http://schemas.microsoft.com/office/drawing/2014/main" id="{A462203E-1AF4-491E-B037-F8E221BD3A4A}"/>
              </a:ext>
            </a:extLst>
          </p:cNvPr>
          <p:cNvSpPr/>
          <p:nvPr/>
        </p:nvSpPr>
        <p:spPr>
          <a:xfrm>
            <a:off x="11103972" y="1928243"/>
            <a:ext cx="1088028" cy="455008"/>
          </a:xfrm>
          <a:prstGeom prst="wedgeRoundRectCallout">
            <a:avLst>
              <a:gd name="adj1" fmla="val -73533"/>
              <a:gd name="adj2" fmla="val 2046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Nicht wieder neues Gremium!</a:t>
            </a:r>
          </a:p>
        </p:txBody>
      </p:sp>
      <p:sp>
        <p:nvSpPr>
          <p:cNvPr id="73" name="Abgerundetes Rechteck 60">
            <a:extLst>
              <a:ext uri="{FF2B5EF4-FFF2-40B4-BE49-F238E27FC236}">
                <a16:creationId xmlns:a16="http://schemas.microsoft.com/office/drawing/2014/main" id="{967F6828-B190-4BED-B536-69C7DC839CFB}"/>
              </a:ext>
            </a:extLst>
          </p:cNvPr>
          <p:cNvSpPr/>
          <p:nvPr/>
        </p:nvSpPr>
        <p:spPr>
          <a:xfrm>
            <a:off x="11336444" y="4349172"/>
            <a:ext cx="950588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vorhandene Konzepte umsetzen</a:t>
            </a:r>
          </a:p>
        </p:txBody>
      </p:sp>
      <p:sp>
        <p:nvSpPr>
          <p:cNvPr id="74" name="Abgerundetes Rechteck 61">
            <a:extLst>
              <a:ext uri="{FF2B5EF4-FFF2-40B4-BE49-F238E27FC236}">
                <a16:creationId xmlns:a16="http://schemas.microsoft.com/office/drawing/2014/main" id="{A4200468-3AEB-4391-8A99-334542C721BF}"/>
              </a:ext>
            </a:extLst>
          </p:cNvPr>
          <p:cNvSpPr/>
          <p:nvPr/>
        </p:nvSpPr>
        <p:spPr>
          <a:xfrm>
            <a:off x="5228894" y="1305864"/>
            <a:ext cx="1784069" cy="9235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Fehlende Zuständigkeiten und fehlende Einrichtungen zur Projektumsetzung</a:t>
            </a:r>
          </a:p>
        </p:txBody>
      </p:sp>
      <p:sp>
        <p:nvSpPr>
          <p:cNvPr id="75" name="Abgerundetes Rechteck 60">
            <a:extLst>
              <a:ext uri="{FF2B5EF4-FFF2-40B4-BE49-F238E27FC236}">
                <a16:creationId xmlns:a16="http://schemas.microsoft.com/office/drawing/2014/main" id="{17592DE3-2349-4792-841A-3D6767DBA9E3}"/>
              </a:ext>
            </a:extLst>
          </p:cNvPr>
          <p:cNvSpPr/>
          <p:nvPr/>
        </p:nvSpPr>
        <p:spPr>
          <a:xfrm>
            <a:off x="7669205" y="3474952"/>
            <a:ext cx="1419375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Weiterentwicklung Jugendhilfeplanung</a:t>
            </a:r>
          </a:p>
        </p:txBody>
      </p:sp>
      <p:sp>
        <p:nvSpPr>
          <p:cNvPr id="76" name="Abgerundetes Rechteck 61">
            <a:extLst>
              <a:ext uri="{FF2B5EF4-FFF2-40B4-BE49-F238E27FC236}">
                <a16:creationId xmlns:a16="http://schemas.microsoft.com/office/drawing/2014/main" id="{567A8AB7-AF45-4B10-BAA4-395A4A19B417}"/>
              </a:ext>
            </a:extLst>
          </p:cNvPr>
          <p:cNvSpPr/>
          <p:nvPr/>
        </p:nvSpPr>
        <p:spPr>
          <a:xfrm>
            <a:off x="3576363" y="2346421"/>
            <a:ext cx="1395950" cy="497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Einrichtungen für Senioren fehlt</a:t>
            </a:r>
          </a:p>
        </p:txBody>
      </p:sp>
      <p:sp>
        <p:nvSpPr>
          <p:cNvPr id="77" name="Abgerundetes Rechteck 59">
            <a:extLst>
              <a:ext uri="{FF2B5EF4-FFF2-40B4-BE49-F238E27FC236}">
                <a16:creationId xmlns:a16="http://schemas.microsoft.com/office/drawing/2014/main" id="{A2A729AD-F32B-40BC-A1F9-15DB8CAE6368}"/>
              </a:ext>
            </a:extLst>
          </p:cNvPr>
          <p:cNvSpPr/>
          <p:nvPr/>
        </p:nvSpPr>
        <p:spPr>
          <a:xfrm>
            <a:off x="1571187" y="2910666"/>
            <a:ext cx="1174888" cy="7106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Vorhandene Ansätze vorhanden</a:t>
            </a:r>
          </a:p>
        </p:txBody>
      </p:sp>
      <p:sp>
        <p:nvSpPr>
          <p:cNvPr id="78" name="Abgerundetes Rechteck 59">
            <a:extLst>
              <a:ext uri="{FF2B5EF4-FFF2-40B4-BE49-F238E27FC236}">
                <a16:creationId xmlns:a16="http://schemas.microsoft.com/office/drawing/2014/main" id="{F81B3415-9AEA-4DED-8BF6-D8B1727884FF}"/>
              </a:ext>
            </a:extLst>
          </p:cNvPr>
          <p:cNvSpPr/>
          <p:nvPr/>
        </p:nvSpPr>
        <p:spPr>
          <a:xfrm>
            <a:off x="1539308" y="3693107"/>
            <a:ext cx="1676329" cy="4978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Seniorenpolitisches Gesamtkonzept</a:t>
            </a:r>
          </a:p>
        </p:txBody>
      </p:sp>
      <p:sp>
        <p:nvSpPr>
          <p:cNvPr id="79" name="Abgerundetes Rechteck 60">
            <a:extLst>
              <a:ext uri="{FF2B5EF4-FFF2-40B4-BE49-F238E27FC236}">
                <a16:creationId xmlns:a16="http://schemas.microsoft.com/office/drawing/2014/main" id="{C428614B-01E5-40FC-8790-604DE487C0F7}"/>
              </a:ext>
            </a:extLst>
          </p:cNvPr>
          <p:cNvSpPr/>
          <p:nvPr/>
        </p:nvSpPr>
        <p:spPr>
          <a:xfrm>
            <a:off x="1493654" y="4249949"/>
            <a:ext cx="1868062" cy="2850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 Jugendhilfeplanung</a:t>
            </a:r>
          </a:p>
        </p:txBody>
      </p:sp>
      <p:sp>
        <p:nvSpPr>
          <p:cNvPr id="80" name="Abgerundete rechteckige Legende 10">
            <a:extLst>
              <a:ext uri="{FF2B5EF4-FFF2-40B4-BE49-F238E27FC236}">
                <a16:creationId xmlns:a16="http://schemas.microsoft.com/office/drawing/2014/main" id="{C8E5CF78-E224-4FD8-8B20-C6B31CB9C682}"/>
              </a:ext>
            </a:extLst>
          </p:cNvPr>
          <p:cNvSpPr/>
          <p:nvPr/>
        </p:nvSpPr>
        <p:spPr>
          <a:xfrm>
            <a:off x="5837242" y="2455253"/>
            <a:ext cx="1395950" cy="642293"/>
          </a:xfrm>
          <a:prstGeom prst="wedgeRoundRectCallout">
            <a:avLst>
              <a:gd name="adj1" fmla="val 23530"/>
              <a:gd name="adj2" fmla="val -185000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Amt für Soziales </a:t>
            </a:r>
            <a:r>
              <a:rPr lang="de-DE" sz="1100" i="1" dirty="0">
                <a:solidFill>
                  <a:schemeClr val="tx1"/>
                </a:solidFill>
                <a:sym typeface="Wingdings" panose="05000000000000000000" pitchFamily="2" charset="2"/>
              </a:rPr>
              <a:t> Arbeitsbereich Ehrenamt/Teilhabe</a:t>
            </a:r>
            <a:endParaRPr lang="de-DE" sz="1100" i="1" dirty="0">
              <a:solidFill>
                <a:schemeClr val="tx1"/>
              </a:solidFill>
            </a:endParaRPr>
          </a:p>
        </p:txBody>
      </p:sp>
      <p:sp>
        <p:nvSpPr>
          <p:cNvPr id="81" name="Abgerundetes Rechteck 59">
            <a:extLst>
              <a:ext uri="{FF2B5EF4-FFF2-40B4-BE49-F238E27FC236}">
                <a16:creationId xmlns:a16="http://schemas.microsoft.com/office/drawing/2014/main" id="{F7A69286-D9B0-4925-A7A3-13F429F4AFE6}"/>
              </a:ext>
            </a:extLst>
          </p:cNvPr>
          <p:cNvSpPr/>
          <p:nvPr/>
        </p:nvSpPr>
        <p:spPr>
          <a:xfrm>
            <a:off x="258473" y="1382671"/>
            <a:ext cx="1174888" cy="4978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Es passiert bereits sehr viel!</a:t>
            </a:r>
          </a:p>
        </p:txBody>
      </p:sp>
      <p:sp>
        <p:nvSpPr>
          <p:cNvPr id="83" name="Abgerundetes Rechteck 61">
            <a:extLst>
              <a:ext uri="{FF2B5EF4-FFF2-40B4-BE49-F238E27FC236}">
                <a16:creationId xmlns:a16="http://schemas.microsoft.com/office/drawing/2014/main" id="{F30E1296-81E7-42D1-8248-C30BA6C30CA5}"/>
              </a:ext>
            </a:extLst>
          </p:cNvPr>
          <p:cNvSpPr/>
          <p:nvPr/>
        </p:nvSpPr>
        <p:spPr>
          <a:xfrm>
            <a:off x="3556802" y="2887623"/>
            <a:ext cx="1593383" cy="11363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Verringerung der </a:t>
            </a:r>
            <a:r>
              <a:rPr lang="de-DE" sz="1200" dirty="0" err="1">
                <a:solidFill>
                  <a:schemeClr val="tx1"/>
                </a:solidFill>
              </a:rPr>
              <a:t>kirchl</a:t>
            </a:r>
            <a:r>
              <a:rPr lang="de-DE" sz="1200" dirty="0">
                <a:solidFill>
                  <a:schemeClr val="tx1"/>
                </a:solidFill>
              </a:rPr>
              <a:t>. Tätigkeit im diakonischen Bereich (Jugend, Beratungsstellen) </a:t>
            </a:r>
          </a:p>
        </p:txBody>
      </p:sp>
      <p:sp>
        <p:nvSpPr>
          <p:cNvPr id="84" name="Abgerundete rechteckige Legende 10">
            <a:extLst>
              <a:ext uri="{FF2B5EF4-FFF2-40B4-BE49-F238E27FC236}">
                <a16:creationId xmlns:a16="http://schemas.microsoft.com/office/drawing/2014/main" id="{B9969603-7F69-4E50-B2FD-E32FCA5EB07B}"/>
              </a:ext>
            </a:extLst>
          </p:cNvPr>
          <p:cNvSpPr/>
          <p:nvPr/>
        </p:nvSpPr>
        <p:spPr>
          <a:xfrm>
            <a:off x="5067624" y="3092159"/>
            <a:ext cx="2203180" cy="642293"/>
          </a:xfrm>
          <a:prstGeom prst="wedgeRoundRectCallout">
            <a:avLst>
              <a:gd name="adj1" fmla="val -59872"/>
              <a:gd name="adj2" fmla="val -47354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Muss aufgefangen und finanziert werden! Kirche übernimmt hier sehr viel</a:t>
            </a:r>
          </a:p>
        </p:txBody>
      </p:sp>
      <p:sp>
        <p:nvSpPr>
          <p:cNvPr id="87" name="Abgerundetes Rechteck 60">
            <a:extLst>
              <a:ext uri="{FF2B5EF4-FFF2-40B4-BE49-F238E27FC236}">
                <a16:creationId xmlns:a16="http://schemas.microsoft.com/office/drawing/2014/main" id="{0849B276-8CAE-4C26-917C-19C6338D1887}"/>
              </a:ext>
            </a:extLst>
          </p:cNvPr>
          <p:cNvSpPr/>
          <p:nvPr/>
        </p:nvSpPr>
        <p:spPr>
          <a:xfrm>
            <a:off x="9708923" y="3994447"/>
            <a:ext cx="1538636" cy="11363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Netzwerke, Treffen organisieren, Nachbarschaftshilfe unterstützen (im dörflichen Bereich) </a:t>
            </a:r>
          </a:p>
        </p:txBody>
      </p:sp>
      <p:sp>
        <p:nvSpPr>
          <p:cNvPr id="88" name="Abgerundetes Rechteck 59">
            <a:extLst>
              <a:ext uri="{FF2B5EF4-FFF2-40B4-BE49-F238E27FC236}">
                <a16:creationId xmlns:a16="http://schemas.microsoft.com/office/drawing/2014/main" id="{17DC0DCF-ABCF-4BB6-9511-7AFF9891BBAA}"/>
              </a:ext>
            </a:extLst>
          </p:cNvPr>
          <p:cNvSpPr/>
          <p:nvPr/>
        </p:nvSpPr>
        <p:spPr>
          <a:xfrm>
            <a:off x="61309" y="3396254"/>
            <a:ext cx="1174888" cy="4978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Sehr viele Vereine</a:t>
            </a:r>
          </a:p>
        </p:txBody>
      </p:sp>
      <p:sp>
        <p:nvSpPr>
          <p:cNvPr id="89" name="Abgerundetes Rechteck 61">
            <a:extLst>
              <a:ext uri="{FF2B5EF4-FFF2-40B4-BE49-F238E27FC236}">
                <a16:creationId xmlns:a16="http://schemas.microsoft.com/office/drawing/2014/main" id="{E7BB3382-407F-424A-9183-8B50542013F9}"/>
              </a:ext>
            </a:extLst>
          </p:cNvPr>
          <p:cNvSpPr/>
          <p:nvPr/>
        </p:nvSpPr>
        <p:spPr>
          <a:xfrm>
            <a:off x="3569146" y="4181850"/>
            <a:ext cx="1709016" cy="497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(finanzielle) Existenznot der Vereine</a:t>
            </a:r>
          </a:p>
        </p:txBody>
      </p:sp>
      <p:sp>
        <p:nvSpPr>
          <p:cNvPr id="90" name="Abgerundetes Rechteck 60">
            <a:extLst>
              <a:ext uri="{FF2B5EF4-FFF2-40B4-BE49-F238E27FC236}">
                <a16:creationId xmlns:a16="http://schemas.microsoft.com/office/drawing/2014/main" id="{FEC06A63-B98A-41A9-A1A2-6C84320E0BD4}"/>
              </a:ext>
            </a:extLst>
          </p:cNvPr>
          <p:cNvSpPr/>
          <p:nvPr/>
        </p:nvSpPr>
        <p:spPr>
          <a:xfrm>
            <a:off x="7649873" y="5328175"/>
            <a:ext cx="1446901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Mehr professionelle Unterstützung der Vereinsstrukturen</a:t>
            </a:r>
          </a:p>
        </p:txBody>
      </p:sp>
      <p:sp>
        <p:nvSpPr>
          <p:cNvPr id="91" name="Abgerundetes Rechteck 60">
            <a:extLst>
              <a:ext uri="{FF2B5EF4-FFF2-40B4-BE49-F238E27FC236}">
                <a16:creationId xmlns:a16="http://schemas.microsoft.com/office/drawing/2014/main" id="{012FDBB9-38D5-45DE-91D2-1668A9D56BB0}"/>
              </a:ext>
            </a:extLst>
          </p:cNvPr>
          <p:cNvSpPr/>
          <p:nvPr/>
        </p:nvSpPr>
        <p:spPr>
          <a:xfrm>
            <a:off x="7637174" y="4065363"/>
            <a:ext cx="1868062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Bewerbung Regionalbudget für (kurzfristige, schnelle) Projekte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3EDC9E8A-7D39-43EC-916D-E2340B718BD2}"/>
              </a:ext>
            </a:extLst>
          </p:cNvPr>
          <p:cNvGrpSpPr/>
          <p:nvPr/>
        </p:nvGrpSpPr>
        <p:grpSpPr>
          <a:xfrm>
            <a:off x="3549384" y="5832304"/>
            <a:ext cx="1830959" cy="710681"/>
            <a:chOff x="3530194" y="4174518"/>
            <a:chExt cx="1830959" cy="710681"/>
          </a:xfrm>
        </p:grpSpPr>
        <p:sp>
          <p:nvSpPr>
            <p:cNvPr id="92" name="Abgerundetes Rechteck 61">
              <a:extLst>
                <a:ext uri="{FF2B5EF4-FFF2-40B4-BE49-F238E27FC236}">
                  <a16:creationId xmlns:a16="http://schemas.microsoft.com/office/drawing/2014/main" id="{520E6C02-3CAB-4485-B6CF-F083CE3B959E}"/>
                </a:ext>
              </a:extLst>
            </p:cNvPr>
            <p:cNvSpPr/>
            <p:nvPr/>
          </p:nvSpPr>
          <p:spPr>
            <a:xfrm>
              <a:off x="3530194" y="4174518"/>
              <a:ext cx="1709016" cy="71068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e-DE" sz="1200" dirty="0">
                  <a:solidFill>
                    <a:schemeClr val="tx1"/>
                  </a:solidFill>
                </a:rPr>
                <a:t>Ehrenamtliche </a:t>
              </a:r>
              <a:r>
                <a:rPr lang="de-DE" sz="1200" dirty="0" err="1">
                  <a:solidFill>
                    <a:schemeClr val="tx1"/>
                  </a:solidFill>
                </a:rPr>
                <a:t>Helfer:innen</a:t>
              </a:r>
              <a:r>
                <a:rPr lang="de-DE" sz="1200" dirty="0">
                  <a:solidFill>
                    <a:schemeClr val="tx1"/>
                  </a:solidFill>
                </a:rPr>
                <a:t> für Feste fehlen (v.a. junge Leute) </a:t>
              </a:r>
            </a:p>
          </p:txBody>
        </p:sp>
        <p:pic>
          <p:nvPicPr>
            <p:cNvPr id="14" name="Grafik 13" descr="Ausrufezeichen mit einfarbiger Füllung">
              <a:extLst>
                <a:ext uri="{FF2B5EF4-FFF2-40B4-BE49-F238E27FC236}">
                  <a16:creationId xmlns:a16="http://schemas.microsoft.com/office/drawing/2014/main" id="{504F9CDE-CE8A-4C41-96F0-83323E9C4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821153" y="4205858"/>
              <a:ext cx="540000" cy="324000"/>
            </a:xfrm>
            <a:prstGeom prst="rect">
              <a:avLst/>
            </a:prstGeom>
          </p:spPr>
        </p:pic>
      </p:grpSp>
      <p:sp>
        <p:nvSpPr>
          <p:cNvPr id="94" name="Abgerundetes Rechteck 61">
            <a:extLst>
              <a:ext uri="{FF2B5EF4-FFF2-40B4-BE49-F238E27FC236}">
                <a16:creationId xmlns:a16="http://schemas.microsoft.com/office/drawing/2014/main" id="{5E435D9B-D966-4071-BD11-3FDB8A5EF8DF}"/>
              </a:ext>
            </a:extLst>
          </p:cNvPr>
          <p:cNvSpPr/>
          <p:nvPr/>
        </p:nvSpPr>
        <p:spPr>
          <a:xfrm>
            <a:off x="3536141" y="4652630"/>
            <a:ext cx="1709016" cy="11363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Rückgang der Einnahmen in den Vereinen aufgrund von Corona machen sich bemerkbar</a:t>
            </a:r>
          </a:p>
        </p:txBody>
      </p:sp>
      <p:sp>
        <p:nvSpPr>
          <p:cNvPr id="95" name="Abgerundetes Rechteck 61">
            <a:extLst>
              <a:ext uri="{FF2B5EF4-FFF2-40B4-BE49-F238E27FC236}">
                <a16:creationId xmlns:a16="http://schemas.microsoft.com/office/drawing/2014/main" id="{17DBAEE4-1981-4434-B265-9DECF99885B6}"/>
              </a:ext>
            </a:extLst>
          </p:cNvPr>
          <p:cNvSpPr/>
          <p:nvPr/>
        </p:nvSpPr>
        <p:spPr>
          <a:xfrm>
            <a:off x="5237829" y="5467863"/>
            <a:ext cx="1709016" cy="49785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Unsichere Zeiten – finden Feste überhaupt statt?</a:t>
            </a:r>
          </a:p>
        </p:txBody>
      </p:sp>
      <p:sp>
        <p:nvSpPr>
          <p:cNvPr id="96" name="Abgerundetes Rechteck 60">
            <a:extLst>
              <a:ext uri="{FF2B5EF4-FFF2-40B4-BE49-F238E27FC236}">
                <a16:creationId xmlns:a16="http://schemas.microsoft.com/office/drawing/2014/main" id="{CCB405F7-8E5E-4E22-9D4F-FFA113A27309}"/>
              </a:ext>
            </a:extLst>
          </p:cNvPr>
          <p:cNvSpPr/>
          <p:nvPr/>
        </p:nvSpPr>
        <p:spPr>
          <a:xfrm>
            <a:off x="7628325" y="4873755"/>
            <a:ext cx="2066146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Zusammenschluss: gemeinsam Feste veranstalten</a:t>
            </a:r>
          </a:p>
        </p:txBody>
      </p:sp>
      <p:sp>
        <p:nvSpPr>
          <p:cNvPr id="99" name="Abgerundetes Rechteck 60">
            <a:extLst>
              <a:ext uri="{FF2B5EF4-FFF2-40B4-BE49-F238E27FC236}">
                <a16:creationId xmlns:a16="http://schemas.microsoft.com/office/drawing/2014/main" id="{D7A3961C-65A8-44DD-ABD6-2BF44DF3F833}"/>
              </a:ext>
            </a:extLst>
          </p:cNvPr>
          <p:cNvSpPr/>
          <p:nvPr/>
        </p:nvSpPr>
        <p:spPr>
          <a:xfrm>
            <a:off x="7610024" y="6025644"/>
            <a:ext cx="1986557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Anleitungen schaffen – wie können Feste in Coronazeiten umgesetzt werden? </a:t>
            </a:r>
          </a:p>
        </p:txBody>
      </p:sp>
      <p:sp>
        <p:nvSpPr>
          <p:cNvPr id="100" name="Abgerundetes Rechteck 60">
            <a:extLst>
              <a:ext uri="{FF2B5EF4-FFF2-40B4-BE49-F238E27FC236}">
                <a16:creationId xmlns:a16="http://schemas.microsoft.com/office/drawing/2014/main" id="{0F424B82-148D-497E-95C9-2670098D68CC}"/>
              </a:ext>
            </a:extLst>
          </p:cNvPr>
          <p:cNvSpPr/>
          <p:nvPr/>
        </p:nvSpPr>
        <p:spPr>
          <a:xfrm>
            <a:off x="9466327" y="5128727"/>
            <a:ext cx="1637645" cy="710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b="1" dirty="0">
                <a:solidFill>
                  <a:schemeClr val="tx1"/>
                </a:solidFill>
              </a:rPr>
              <a:t>Wie erreicht man Wertschätzung für Kultur, Ehrenamt, etc.?</a:t>
            </a:r>
          </a:p>
        </p:txBody>
      </p:sp>
      <p:sp>
        <p:nvSpPr>
          <p:cNvPr id="102" name="Abgerundetes Rechteck 61">
            <a:extLst>
              <a:ext uri="{FF2B5EF4-FFF2-40B4-BE49-F238E27FC236}">
                <a16:creationId xmlns:a16="http://schemas.microsoft.com/office/drawing/2014/main" id="{B5CF9180-6459-4A6C-B63F-85D164279B7F}"/>
              </a:ext>
            </a:extLst>
          </p:cNvPr>
          <p:cNvSpPr/>
          <p:nvPr/>
        </p:nvSpPr>
        <p:spPr>
          <a:xfrm>
            <a:off x="5228339" y="6019184"/>
            <a:ext cx="2415194" cy="7106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Zunehmende Bürokratie und Auflagen hindern daran Ehrenamt zu übernehmen</a:t>
            </a:r>
          </a:p>
        </p:txBody>
      </p:sp>
      <p:sp>
        <p:nvSpPr>
          <p:cNvPr id="103" name="Abgerundetes Rechteck 60">
            <a:extLst>
              <a:ext uri="{FF2B5EF4-FFF2-40B4-BE49-F238E27FC236}">
                <a16:creationId xmlns:a16="http://schemas.microsoft.com/office/drawing/2014/main" id="{A3D2FD4B-625C-4C89-92E4-49D31C363C16}"/>
              </a:ext>
            </a:extLst>
          </p:cNvPr>
          <p:cNvSpPr/>
          <p:nvPr/>
        </p:nvSpPr>
        <p:spPr>
          <a:xfrm>
            <a:off x="8883190" y="5793649"/>
            <a:ext cx="1225591" cy="2921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Hürden abbauen!</a:t>
            </a:r>
          </a:p>
        </p:txBody>
      </p:sp>
      <p:sp>
        <p:nvSpPr>
          <p:cNvPr id="104" name="Abgerundetes Rechteck 60">
            <a:extLst>
              <a:ext uri="{FF2B5EF4-FFF2-40B4-BE49-F238E27FC236}">
                <a16:creationId xmlns:a16="http://schemas.microsoft.com/office/drawing/2014/main" id="{5131FA5B-9147-4188-9750-DDE60664AE5F}"/>
              </a:ext>
            </a:extLst>
          </p:cNvPr>
          <p:cNvSpPr/>
          <p:nvPr/>
        </p:nvSpPr>
        <p:spPr>
          <a:xfrm>
            <a:off x="7610024" y="2496580"/>
            <a:ext cx="2167706" cy="9235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Diskussion auf Bürgermeister- + ILE Regionen-Ebene notwendig (übergreifende Bearbeitung von Themen)</a:t>
            </a:r>
          </a:p>
        </p:txBody>
      </p:sp>
      <p:sp>
        <p:nvSpPr>
          <p:cNvPr id="105" name="Abgerundete rechteckige Legende 10">
            <a:extLst>
              <a:ext uri="{FF2B5EF4-FFF2-40B4-BE49-F238E27FC236}">
                <a16:creationId xmlns:a16="http://schemas.microsoft.com/office/drawing/2014/main" id="{FDCA6D2C-AA9B-4CA7-A412-6E96B5EA28D4}"/>
              </a:ext>
            </a:extLst>
          </p:cNvPr>
          <p:cNvSpPr/>
          <p:nvPr/>
        </p:nvSpPr>
        <p:spPr>
          <a:xfrm>
            <a:off x="9146049" y="3433508"/>
            <a:ext cx="1862748" cy="642293"/>
          </a:xfrm>
          <a:prstGeom prst="wedgeRoundRectCallout">
            <a:avLst>
              <a:gd name="adj1" fmla="val -5855"/>
              <a:gd name="adj2" fmla="val -68520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Jede Kommune braucht niedrigschwellige Austausch-/ bzw. Begegnungsangebote!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B9E62468-DB9F-4788-BBCE-36E880C11852}"/>
              </a:ext>
            </a:extLst>
          </p:cNvPr>
          <p:cNvGrpSpPr/>
          <p:nvPr/>
        </p:nvGrpSpPr>
        <p:grpSpPr>
          <a:xfrm>
            <a:off x="11087119" y="3448990"/>
            <a:ext cx="1215122" cy="829579"/>
            <a:chOff x="11087119" y="3448990"/>
            <a:chExt cx="1215122" cy="829579"/>
          </a:xfrm>
        </p:grpSpPr>
        <p:sp>
          <p:nvSpPr>
            <p:cNvPr id="106" name="Abgerundete rechteckige Legende 10">
              <a:extLst>
                <a:ext uri="{FF2B5EF4-FFF2-40B4-BE49-F238E27FC236}">
                  <a16:creationId xmlns:a16="http://schemas.microsoft.com/office/drawing/2014/main" id="{923E31A1-52DA-4CAC-B246-F701DC524403}"/>
                </a:ext>
              </a:extLst>
            </p:cNvPr>
            <p:cNvSpPr/>
            <p:nvPr/>
          </p:nvSpPr>
          <p:spPr>
            <a:xfrm>
              <a:off x="11087119" y="3448990"/>
              <a:ext cx="1136800" cy="829579"/>
            </a:xfrm>
            <a:prstGeom prst="wedgeRoundRectCallout">
              <a:avLst>
                <a:gd name="adj1" fmla="val -77451"/>
                <a:gd name="adj2" fmla="val -32363"/>
                <a:gd name="adj3" fmla="val 16667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6000" tIns="36000" rIns="36000" bIns="36000">
              <a:spAutoFit/>
            </a:bodyPr>
            <a:lstStyle/>
            <a:p>
              <a:r>
                <a:rPr lang="de-DE" sz="1100" i="1" dirty="0">
                  <a:solidFill>
                    <a:schemeClr val="tx1"/>
                  </a:solidFill>
                </a:rPr>
                <a:t>braucht Kümmerer </a:t>
              </a:r>
              <a:r>
                <a:rPr lang="de-DE" sz="1100" i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de-DE" sz="1100" i="1" dirty="0">
                  <a:solidFill>
                    <a:schemeClr val="tx1"/>
                  </a:solidFill>
                </a:rPr>
                <a:t>Gelder notwendig</a:t>
              </a:r>
            </a:p>
          </p:txBody>
        </p:sp>
        <p:pic>
          <p:nvPicPr>
            <p:cNvPr id="107" name="Grafik 106" descr="Ausrufezeichen mit einfarbiger Füllung">
              <a:extLst>
                <a:ext uri="{FF2B5EF4-FFF2-40B4-BE49-F238E27FC236}">
                  <a16:creationId xmlns:a16="http://schemas.microsoft.com/office/drawing/2014/main" id="{7971FAC0-244D-4A71-90E6-3EAA034D4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1762241" y="3526736"/>
              <a:ext cx="540000" cy="324000"/>
            </a:xfrm>
            <a:prstGeom prst="rect">
              <a:avLst/>
            </a:prstGeom>
          </p:spPr>
        </p:pic>
      </p:grpSp>
      <p:sp>
        <p:nvSpPr>
          <p:cNvPr id="108" name="Abgerundetes Rechteck 60">
            <a:extLst>
              <a:ext uri="{FF2B5EF4-FFF2-40B4-BE49-F238E27FC236}">
                <a16:creationId xmlns:a16="http://schemas.microsoft.com/office/drawing/2014/main" id="{A696D8BD-B00A-4F74-8B3C-8C4A46D6ECA7}"/>
              </a:ext>
            </a:extLst>
          </p:cNvPr>
          <p:cNvSpPr/>
          <p:nvPr/>
        </p:nvSpPr>
        <p:spPr>
          <a:xfrm>
            <a:off x="10906454" y="5789927"/>
            <a:ext cx="1208704" cy="4978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200" dirty="0">
                <a:solidFill>
                  <a:schemeClr val="tx1"/>
                </a:solidFill>
              </a:rPr>
              <a:t>„Dorfschwester“ vor Ort </a:t>
            </a:r>
          </a:p>
        </p:txBody>
      </p:sp>
      <p:sp>
        <p:nvSpPr>
          <p:cNvPr id="109" name="Abgerundete rechteckige Legende 10">
            <a:extLst>
              <a:ext uri="{FF2B5EF4-FFF2-40B4-BE49-F238E27FC236}">
                <a16:creationId xmlns:a16="http://schemas.microsoft.com/office/drawing/2014/main" id="{6BAE9391-AB3C-4583-ADE6-1B1C03F909BE}"/>
              </a:ext>
            </a:extLst>
          </p:cNvPr>
          <p:cNvSpPr/>
          <p:nvPr/>
        </p:nvSpPr>
        <p:spPr>
          <a:xfrm>
            <a:off x="10999814" y="5076004"/>
            <a:ext cx="1136800" cy="591216"/>
          </a:xfrm>
          <a:prstGeom prst="wedgeRoundRectCallout">
            <a:avLst>
              <a:gd name="adj1" fmla="val -28426"/>
              <a:gd name="adj2" fmla="val 77321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000" i="1" dirty="0">
                <a:solidFill>
                  <a:schemeClr val="tx1"/>
                </a:solidFill>
              </a:rPr>
              <a:t>Verschneidungen mit Rettungsdienst möglich</a:t>
            </a:r>
          </a:p>
        </p:txBody>
      </p:sp>
      <p:sp>
        <p:nvSpPr>
          <p:cNvPr id="38" name="Stern mit 5 Zacken 37"/>
          <p:cNvSpPr/>
          <p:nvPr/>
        </p:nvSpPr>
        <p:spPr>
          <a:xfrm>
            <a:off x="1206876" y="1310742"/>
            <a:ext cx="288000" cy="288000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/>
          </a:p>
        </p:txBody>
      </p:sp>
      <p:sp>
        <p:nvSpPr>
          <p:cNvPr id="93" name="Abgerundete rechteckige Legende 10">
            <a:extLst>
              <a:ext uri="{FF2B5EF4-FFF2-40B4-BE49-F238E27FC236}">
                <a16:creationId xmlns:a16="http://schemas.microsoft.com/office/drawing/2014/main" id="{4273BC39-D7C6-40DD-8600-598D8D8384DE}"/>
              </a:ext>
            </a:extLst>
          </p:cNvPr>
          <p:cNvSpPr/>
          <p:nvPr/>
        </p:nvSpPr>
        <p:spPr>
          <a:xfrm>
            <a:off x="5285611" y="4000448"/>
            <a:ext cx="2275499" cy="1016864"/>
          </a:xfrm>
          <a:prstGeom prst="wedgeRoundRectCallout">
            <a:avLst>
              <a:gd name="adj1" fmla="val -63163"/>
              <a:gd name="adj2" fmla="val 136793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Verbindlichkeiten (z.B. für 3 Jahre) schwierig </a:t>
            </a:r>
            <a:r>
              <a:rPr lang="de-DE" sz="1100" i="1" dirty="0">
                <a:solidFill>
                  <a:schemeClr val="tx1"/>
                </a:solidFill>
                <a:sym typeface="Wingdings" panose="05000000000000000000" pitchFamily="2" charset="2"/>
              </a:rPr>
              <a:t> unverbindlichere Möglichkeit für Engagement notwendig, neue Konzepte entwickeln</a:t>
            </a:r>
            <a:endParaRPr lang="de-DE" sz="1100" i="1" dirty="0">
              <a:solidFill>
                <a:schemeClr val="tx1"/>
              </a:solidFill>
            </a:endParaRPr>
          </a:p>
        </p:txBody>
      </p:sp>
      <p:sp>
        <p:nvSpPr>
          <p:cNvPr id="97" name="Abgerundete rechteckige Legende 10">
            <a:extLst>
              <a:ext uri="{FF2B5EF4-FFF2-40B4-BE49-F238E27FC236}">
                <a16:creationId xmlns:a16="http://schemas.microsoft.com/office/drawing/2014/main" id="{9940B5A2-4825-440C-A93B-F252CF1C99A8}"/>
              </a:ext>
            </a:extLst>
          </p:cNvPr>
          <p:cNvSpPr/>
          <p:nvPr/>
        </p:nvSpPr>
        <p:spPr>
          <a:xfrm>
            <a:off x="5872310" y="4953348"/>
            <a:ext cx="1398494" cy="455008"/>
          </a:xfrm>
          <a:prstGeom prst="wedgeRoundRectCallout">
            <a:avLst>
              <a:gd name="adj1" fmla="val -19006"/>
              <a:gd name="adj2" fmla="val 8136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Feste, Kulturereignisse wichtig für Identität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10ACBF95-9BC3-B50E-E59E-D3E007AD5A27}"/>
              </a:ext>
            </a:extLst>
          </p:cNvPr>
          <p:cNvSpPr txBox="1"/>
          <p:nvPr/>
        </p:nvSpPr>
        <p:spPr>
          <a:xfrm>
            <a:off x="0" y="6581001"/>
            <a:ext cx="5057265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Auftaktveranstaltung LAG Schweinfurter Land</a:t>
            </a:r>
            <a:r>
              <a:rPr lang="de-DE" sz="1200" baseline="0" dirty="0"/>
              <a:t> </a:t>
            </a:r>
            <a:r>
              <a:rPr lang="de-DE" sz="1200" dirty="0"/>
              <a:t>LES 2023-2027  |  07.03.2022</a:t>
            </a:r>
          </a:p>
        </p:txBody>
      </p:sp>
    </p:spTree>
    <p:extLst>
      <p:ext uri="{BB962C8B-B14F-4D97-AF65-F5344CB8AC3E}">
        <p14:creationId xmlns:p14="http://schemas.microsoft.com/office/powerpoint/2010/main" val="34269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 txBox="1">
            <a:spLocks/>
          </p:cNvSpPr>
          <p:nvPr/>
        </p:nvSpPr>
        <p:spPr>
          <a:xfrm>
            <a:off x="0" y="0"/>
            <a:ext cx="12192000" cy="598488"/>
          </a:xfrm>
          <a:prstGeom prst="rect">
            <a:avLst/>
          </a:prstGeom>
          <a:solidFill>
            <a:srgbClr val="FF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/>
              <a:t>Daseinsvorsorge | Sozialer Zusammenhalt | Ehrenamt und Identität</a:t>
            </a:r>
            <a:endParaRPr lang="de-DE" sz="32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Abgerundetes Rechteck 62"/>
          <p:cNvSpPr/>
          <p:nvPr/>
        </p:nvSpPr>
        <p:spPr>
          <a:xfrm>
            <a:off x="199306" y="4377563"/>
            <a:ext cx="1876181" cy="281273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Stromausfall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4811" y="698042"/>
            <a:ext cx="3600000" cy="504000"/>
          </a:xfrm>
          <a:prstGeom prst="rect">
            <a:avLst/>
          </a:prstGeom>
          <a:solidFill>
            <a:srgbClr val="FF9999"/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Verwundbarkeit</a:t>
            </a:r>
          </a:p>
        </p:txBody>
      </p:sp>
      <p:sp>
        <p:nvSpPr>
          <p:cNvPr id="66" name="Gewitterblitz 65"/>
          <p:cNvSpPr/>
          <p:nvPr/>
        </p:nvSpPr>
        <p:spPr>
          <a:xfrm>
            <a:off x="272553" y="702079"/>
            <a:ext cx="463862" cy="475595"/>
          </a:xfrm>
          <a:prstGeom prst="lightningBolt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rgbClr val="C00000"/>
              </a:solidFill>
            </a:endParaRPr>
          </a:p>
        </p:txBody>
      </p:sp>
      <p:sp>
        <p:nvSpPr>
          <p:cNvPr id="67" name="Rechteck 66"/>
          <p:cNvSpPr/>
          <p:nvPr/>
        </p:nvSpPr>
        <p:spPr>
          <a:xfrm>
            <a:off x="8409033" y="715984"/>
            <a:ext cx="3600000" cy="5040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Querschnittaspekte</a:t>
            </a:r>
          </a:p>
        </p:txBody>
      </p:sp>
      <p:sp>
        <p:nvSpPr>
          <p:cNvPr id="78" name="Abgerundetes Rechteck 77"/>
          <p:cNvSpPr/>
          <p:nvPr/>
        </p:nvSpPr>
        <p:spPr>
          <a:xfrm>
            <a:off x="6431698" y="1322340"/>
            <a:ext cx="1382535" cy="706922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Grundschutz (Ehrenamt – Hauptamt)</a:t>
            </a:r>
          </a:p>
        </p:txBody>
      </p:sp>
      <p:cxnSp>
        <p:nvCxnSpPr>
          <p:cNvPr id="79" name="Gerader Verbinder 10"/>
          <p:cNvCxnSpPr/>
          <p:nvPr/>
        </p:nvCxnSpPr>
        <p:spPr>
          <a:xfrm>
            <a:off x="6116654" y="847474"/>
            <a:ext cx="0" cy="543600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bgerundetes Rechteck 62">
            <a:extLst>
              <a:ext uri="{FF2B5EF4-FFF2-40B4-BE49-F238E27FC236}">
                <a16:creationId xmlns:a16="http://schemas.microsoft.com/office/drawing/2014/main" id="{0EA26123-3154-44D9-A5C5-E7EABC8A5577}"/>
              </a:ext>
            </a:extLst>
          </p:cNvPr>
          <p:cNvSpPr/>
          <p:nvPr/>
        </p:nvSpPr>
        <p:spPr>
          <a:xfrm>
            <a:off x="174810" y="1726665"/>
            <a:ext cx="1876181" cy="494097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Wegfall (kinder-)Ärztlicher Versorgung </a:t>
            </a:r>
          </a:p>
        </p:txBody>
      </p:sp>
      <p:sp>
        <p:nvSpPr>
          <p:cNvPr id="24" name="Abgerundetes Rechteck 62">
            <a:extLst>
              <a:ext uri="{FF2B5EF4-FFF2-40B4-BE49-F238E27FC236}">
                <a16:creationId xmlns:a16="http://schemas.microsoft.com/office/drawing/2014/main" id="{DF90D2E1-52C9-476B-91CD-4C562AE00CD2}"/>
              </a:ext>
            </a:extLst>
          </p:cNvPr>
          <p:cNvSpPr/>
          <p:nvPr/>
        </p:nvSpPr>
        <p:spPr>
          <a:xfrm>
            <a:off x="148805" y="2259029"/>
            <a:ext cx="1876181" cy="494097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Pflege &amp; Betreuung älterer Menschen</a:t>
            </a:r>
          </a:p>
        </p:txBody>
      </p:sp>
      <p:sp>
        <p:nvSpPr>
          <p:cNvPr id="25" name="Abgerundetes Rechteck 62">
            <a:extLst>
              <a:ext uri="{FF2B5EF4-FFF2-40B4-BE49-F238E27FC236}">
                <a16:creationId xmlns:a16="http://schemas.microsoft.com/office/drawing/2014/main" id="{771ACEA0-3836-4C90-8829-CB2692E6E394}"/>
              </a:ext>
            </a:extLst>
          </p:cNvPr>
          <p:cNvSpPr/>
          <p:nvPr/>
        </p:nvSpPr>
        <p:spPr>
          <a:xfrm>
            <a:off x="1881166" y="2130989"/>
            <a:ext cx="1876181" cy="281273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Fachkräftemangel</a:t>
            </a:r>
          </a:p>
        </p:txBody>
      </p:sp>
      <p:sp>
        <p:nvSpPr>
          <p:cNvPr id="27" name="Abgerundetes Rechteck 62">
            <a:extLst>
              <a:ext uri="{FF2B5EF4-FFF2-40B4-BE49-F238E27FC236}">
                <a16:creationId xmlns:a16="http://schemas.microsoft.com/office/drawing/2014/main" id="{E8BE5A09-36A2-4DBB-9A5B-6A410AC73A1C}"/>
              </a:ext>
            </a:extLst>
          </p:cNvPr>
          <p:cNvSpPr/>
          <p:nvPr/>
        </p:nvSpPr>
        <p:spPr>
          <a:xfrm>
            <a:off x="160264" y="2905526"/>
            <a:ext cx="2135134" cy="494097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Steigende Energiepreise </a:t>
            </a:r>
            <a:r>
              <a:rPr lang="de-DE" sz="1100" dirty="0">
                <a:solidFill>
                  <a:schemeClr val="tx1"/>
                </a:solidFill>
                <a:sym typeface="Wingdings" panose="05000000000000000000" pitchFamily="2" charset="2"/>
              </a:rPr>
              <a:t> ausbaufähiges Mobilitätsangebot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28" name="Abgerundetes Rechteck 62">
            <a:extLst>
              <a:ext uri="{FF2B5EF4-FFF2-40B4-BE49-F238E27FC236}">
                <a16:creationId xmlns:a16="http://schemas.microsoft.com/office/drawing/2014/main" id="{3DA0CA5E-55CD-4CF8-85AA-28880587A880}"/>
              </a:ext>
            </a:extLst>
          </p:cNvPr>
          <p:cNvSpPr/>
          <p:nvPr/>
        </p:nvSpPr>
        <p:spPr>
          <a:xfrm>
            <a:off x="2283940" y="3011937"/>
            <a:ext cx="2135134" cy="281273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Lösungsmodelle?</a:t>
            </a:r>
          </a:p>
        </p:txBody>
      </p:sp>
      <p:sp>
        <p:nvSpPr>
          <p:cNvPr id="29" name="Abgerundetes Rechteck 77">
            <a:extLst>
              <a:ext uri="{FF2B5EF4-FFF2-40B4-BE49-F238E27FC236}">
                <a16:creationId xmlns:a16="http://schemas.microsoft.com/office/drawing/2014/main" id="{AFB323F9-A74C-435A-B12B-8EC606B409EF}"/>
              </a:ext>
            </a:extLst>
          </p:cNvPr>
          <p:cNvSpPr/>
          <p:nvPr/>
        </p:nvSpPr>
        <p:spPr>
          <a:xfrm>
            <a:off x="6466480" y="2220762"/>
            <a:ext cx="1382535" cy="281273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Digitalisierung </a:t>
            </a:r>
          </a:p>
        </p:txBody>
      </p:sp>
      <p:sp>
        <p:nvSpPr>
          <p:cNvPr id="30" name="Abgerundetes Rechteck 62">
            <a:extLst>
              <a:ext uri="{FF2B5EF4-FFF2-40B4-BE49-F238E27FC236}">
                <a16:creationId xmlns:a16="http://schemas.microsoft.com/office/drawing/2014/main" id="{12A6A995-613C-4E5C-B9B6-7E90189A7C15}"/>
              </a:ext>
            </a:extLst>
          </p:cNvPr>
          <p:cNvSpPr/>
          <p:nvPr/>
        </p:nvSpPr>
        <p:spPr>
          <a:xfrm>
            <a:off x="174810" y="3484466"/>
            <a:ext cx="2135134" cy="494097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Träge Kommunikationskanäle (z.B. Amtsblatt)</a:t>
            </a:r>
          </a:p>
        </p:txBody>
      </p:sp>
      <p:sp>
        <p:nvSpPr>
          <p:cNvPr id="31" name="Abgerundete rechteckige Legende 12">
            <a:extLst>
              <a:ext uri="{FF2B5EF4-FFF2-40B4-BE49-F238E27FC236}">
                <a16:creationId xmlns:a16="http://schemas.microsoft.com/office/drawing/2014/main" id="{9D1786D9-23BE-46C5-A271-4D076B790095}"/>
              </a:ext>
            </a:extLst>
          </p:cNvPr>
          <p:cNvSpPr/>
          <p:nvPr/>
        </p:nvSpPr>
        <p:spPr>
          <a:xfrm>
            <a:off x="2343941" y="3783642"/>
            <a:ext cx="1480335" cy="267723"/>
          </a:xfrm>
          <a:prstGeom prst="wedgeRoundRectCallout">
            <a:avLst>
              <a:gd name="adj1" fmla="val -68440"/>
              <a:gd name="adj2" fmla="val -28255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/>
          <a:p>
            <a:r>
              <a:rPr lang="de-DE" sz="1100" i="1" dirty="0">
                <a:solidFill>
                  <a:schemeClr val="tx1"/>
                </a:solidFill>
              </a:rPr>
              <a:t>Braucht Personal</a:t>
            </a:r>
          </a:p>
        </p:txBody>
      </p:sp>
      <p:sp>
        <p:nvSpPr>
          <p:cNvPr id="32" name="Abgerundetes Rechteck 77">
            <a:extLst>
              <a:ext uri="{FF2B5EF4-FFF2-40B4-BE49-F238E27FC236}">
                <a16:creationId xmlns:a16="http://schemas.microsoft.com/office/drawing/2014/main" id="{454607E6-403F-4962-A781-DE564376FC60}"/>
              </a:ext>
            </a:extLst>
          </p:cNvPr>
          <p:cNvSpPr/>
          <p:nvPr/>
        </p:nvSpPr>
        <p:spPr>
          <a:xfrm>
            <a:off x="6466479" y="2693535"/>
            <a:ext cx="1382535" cy="494097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28575">
            <a:noFill/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Interdisziplinäre Zusammenarbeit </a:t>
            </a:r>
          </a:p>
        </p:txBody>
      </p:sp>
      <p:sp>
        <p:nvSpPr>
          <p:cNvPr id="33" name="Abgerundetes Rechteck 62">
            <a:extLst>
              <a:ext uri="{FF2B5EF4-FFF2-40B4-BE49-F238E27FC236}">
                <a16:creationId xmlns:a16="http://schemas.microsoft.com/office/drawing/2014/main" id="{DEA22F18-F074-47D5-893B-FA1D5C916032}"/>
              </a:ext>
            </a:extLst>
          </p:cNvPr>
          <p:cNvSpPr/>
          <p:nvPr/>
        </p:nvSpPr>
        <p:spPr>
          <a:xfrm>
            <a:off x="2032940" y="2453881"/>
            <a:ext cx="1876181" cy="281273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Kinderbetreuung</a:t>
            </a:r>
          </a:p>
        </p:txBody>
      </p:sp>
      <p:sp>
        <p:nvSpPr>
          <p:cNvPr id="34" name="Abgerundetes Rechteck 62">
            <a:extLst>
              <a:ext uri="{FF2B5EF4-FFF2-40B4-BE49-F238E27FC236}">
                <a16:creationId xmlns:a16="http://schemas.microsoft.com/office/drawing/2014/main" id="{5B711C20-607A-4CF8-BCBF-AE84CD06355E}"/>
              </a:ext>
            </a:extLst>
          </p:cNvPr>
          <p:cNvSpPr/>
          <p:nvPr/>
        </p:nvSpPr>
        <p:spPr>
          <a:xfrm>
            <a:off x="199306" y="4699313"/>
            <a:ext cx="2135134" cy="281273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Bereitstellung Trinkwasser</a:t>
            </a:r>
          </a:p>
        </p:txBody>
      </p:sp>
      <p:sp>
        <p:nvSpPr>
          <p:cNvPr id="35" name="Abgerundetes Rechteck 62">
            <a:extLst>
              <a:ext uri="{FF2B5EF4-FFF2-40B4-BE49-F238E27FC236}">
                <a16:creationId xmlns:a16="http://schemas.microsoft.com/office/drawing/2014/main" id="{90E91F7E-1D1D-44FB-B3F3-595CB3B91B2C}"/>
              </a:ext>
            </a:extLst>
          </p:cNvPr>
          <p:cNvSpPr/>
          <p:nvPr/>
        </p:nvSpPr>
        <p:spPr>
          <a:xfrm>
            <a:off x="272553" y="5318975"/>
            <a:ext cx="2135134" cy="494097"/>
          </a:xfrm>
          <a:prstGeom prst="roundRect">
            <a:avLst/>
          </a:prstGeom>
          <a:solidFill>
            <a:srgbClr val="FF9999"/>
          </a:solidFill>
          <a:ln w="28575">
            <a:solidFill>
              <a:srgbClr val="FF0000"/>
            </a:solidFill>
            <a:prstDash val="soli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100" dirty="0">
                <a:solidFill>
                  <a:schemeClr val="tx1"/>
                </a:solidFill>
              </a:rPr>
              <a:t>Nahversorgung (Wegfall Banken, Zentralisierung Discounter)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88ACBF6-F90E-296C-A2E0-EDC183D4EBF8}"/>
              </a:ext>
            </a:extLst>
          </p:cNvPr>
          <p:cNvSpPr txBox="1"/>
          <p:nvPr/>
        </p:nvSpPr>
        <p:spPr>
          <a:xfrm>
            <a:off x="0" y="6581001"/>
            <a:ext cx="5057265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dirty="0"/>
              <a:t>Auftaktveranstaltung LAG Schweinfurter Land</a:t>
            </a:r>
            <a:r>
              <a:rPr lang="de-DE" sz="1200" baseline="0" dirty="0"/>
              <a:t> </a:t>
            </a:r>
            <a:r>
              <a:rPr lang="de-DE" sz="1200" dirty="0"/>
              <a:t>LES 2023-2027  |  07.03.2022</a:t>
            </a:r>
          </a:p>
        </p:txBody>
      </p:sp>
    </p:spTree>
    <p:extLst>
      <p:ext uri="{BB962C8B-B14F-4D97-AF65-F5344CB8AC3E}">
        <p14:creationId xmlns:p14="http://schemas.microsoft.com/office/powerpoint/2010/main" val="56835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61000">
              <a:schemeClr val="bg1">
                <a:alpha val="30000"/>
              </a:schemeClr>
            </a:gs>
            <a:gs pos="43000">
              <a:schemeClr val="accent1">
                <a:lumMod val="5000"/>
                <a:lumOff val="95000"/>
                <a:alpha val="30000"/>
              </a:schemeClr>
            </a:gs>
            <a:gs pos="0">
              <a:srgbClr val="C00000">
                <a:alpha val="20000"/>
              </a:srgbClr>
            </a:gs>
            <a:gs pos="100000">
              <a:srgbClr val="0070C0">
                <a:alpha val="20000"/>
              </a:srgbClr>
            </a:gs>
          </a:gsLst>
          <a:lin ang="10800000" scaled="1"/>
        </a:gra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698</Words>
  <Application>Microsoft Office PowerPoint</Application>
  <PresentationFormat>Breitbild</PresentationFormat>
  <Paragraphs>112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Wirtschaft, Gewerbe, Energie</dc:title>
  <dc:creator>PLANWERK</dc:creator>
  <cp:lastModifiedBy>Graf, Johanna</cp:lastModifiedBy>
  <cp:revision>104</cp:revision>
  <dcterms:created xsi:type="dcterms:W3CDTF">2021-04-12T15:12:42Z</dcterms:created>
  <dcterms:modified xsi:type="dcterms:W3CDTF">2022-07-20T09:55:07Z</dcterms:modified>
</cp:coreProperties>
</file>